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</p:sldIdLst>
  <p:sldSz cy="5143500" cx="9144000"/>
  <p:notesSz cx="6858000" cy="9144000"/>
  <p:embeddedFontLst>
    <p:embeddedFont>
      <p:font typeface="Nunito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75BA991-039F-461A-A5F0-9E240C3BE96D}">
  <a:tblStyle styleId="{175BA991-039F-461A-A5F0-9E240C3BE9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Nunito-bold.fntdata"/><Relationship Id="rId52" Type="http://schemas.openxmlformats.org/officeDocument/2006/relationships/font" Target="fonts/Nunito-regular.fntdata"/><Relationship Id="rId11" Type="http://schemas.openxmlformats.org/officeDocument/2006/relationships/slide" Target="slides/slide6.xml"/><Relationship Id="rId55" Type="http://schemas.openxmlformats.org/officeDocument/2006/relationships/font" Target="fonts/Nunito-boldItalic.fntdata"/><Relationship Id="rId10" Type="http://schemas.openxmlformats.org/officeDocument/2006/relationships/slide" Target="slides/slide5.xml"/><Relationship Id="rId54" Type="http://schemas.openxmlformats.org/officeDocument/2006/relationships/font" Target="fonts/Nuni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221c31629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221c31629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221c31629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221c31629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221c31629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221c3162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221c31629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221c31629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221c31629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221c31629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221c31629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221c31629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221c31629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221c31629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221c31629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221c31629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221c31629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221c31629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221c31629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221c31629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221c31629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221c31629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221c31629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221c31629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221c31629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221c31629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221c31629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221c31629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221c31629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221c31629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221c31629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221c31629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221c31629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221c31629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221c31629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221c31629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221c31629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5221c31629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221c31629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221c31629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221c31629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5221c31629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221c31629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221c31629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221c31629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221c31629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5221c31629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5221c31629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4f228062c_1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4f228062c_1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5221c31629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5221c31629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221c31629_1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5221c31629_1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54f228062c_1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54f228062c_1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221c31629_1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221c31629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54f22806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54f22806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54f228062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54f228062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54f228062c_1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54f228062c_1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221c31629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221c31629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54f228062c_1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54f228062c_1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5221c31629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5221c31629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54f228062c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54f228062c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54f228062c_1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54f228062c_1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54f228062c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54f228062c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4f228062c_1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4f228062c_1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54f228062c_1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54f228062c_1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221c31629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221c31629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221c31629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221c31629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221c31629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221c31629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221c31629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221c31629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221c31629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221c31629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os.mbed.com/platforms/ST-Nucleo-F446RE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小車組裝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固定萬向輪</a:t>
            </a:r>
            <a:endParaRPr/>
          </a:p>
        </p:txBody>
      </p:sp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使用M3螺絲螺帽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將對角線上的兩個洞對準積木、以螺絲螺帽固定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會有一點小誤差，但可以順利固定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下頁有圖例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300" y="707425"/>
            <a:ext cx="3944300" cy="375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0695" y="676150"/>
            <a:ext cx="4013005" cy="375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819150" y="493850"/>
            <a:ext cx="76698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萬象輪架-側架連結器x2（方向性！！）</a:t>
            </a:r>
            <a:endParaRPr/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775" y="2005976"/>
            <a:ext cx="3601800" cy="232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5748" y="2005973"/>
            <a:ext cx="3633277" cy="2320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4"/>
          <p:cNvSpPr txBox="1"/>
          <p:nvPr/>
        </p:nvSpPr>
        <p:spPr>
          <a:xfrm>
            <a:off x="6394888" y="2126250"/>
            <a:ext cx="5550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8孔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1" name="Google Shape;201;p24"/>
          <p:cNvCxnSpPr>
            <a:stCxn id="200" idx="1"/>
          </p:cNvCxnSpPr>
          <p:nvPr/>
        </p:nvCxnSpPr>
        <p:spPr>
          <a:xfrm flipH="1">
            <a:off x="6230188" y="2349000"/>
            <a:ext cx="164700" cy="175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24"/>
          <p:cNvCxnSpPr>
            <a:stCxn id="200" idx="3"/>
          </p:cNvCxnSpPr>
          <p:nvPr/>
        </p:nvCxnSpPr>
        <p:spPr>
          <a:xfrm>
            <a:off x="6949888" y="2349000"/>
            <a:ext cx="218100" cy="183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" name="Google Shape;203;p24"/>
          <p:cNvSpPr txBox="1"/>
          <p:nvPr/>
        </p:nvSpPr>
        <p:spPr>
          <a:xfrm>
            <a:off x="6394888" y="3380825"/>
            <a:ext cx="5550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lang="zh-TW">
                <a:latin typeface="Calibri"/>
                <a:ea typeface="Calibri"/>
                <a:cs typeface="Calibri"/>
                <a:sym typeface="Calibri"/>
              </a:rPr>
              <a:t>孔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4" name="Google Shape;204;p24"/>
          <p:cNvCxnSpPr>
            <a:stCxn id="203" idx="1"/>
          </p:cNvCxnSpPr>
          <p:nvPr/>
        </p:nvCxnSpPr>
        <p:spPr>
          <a:xfrm rot="10800000">
            <a:off x="6073588" y="3158075"/>
            <a:ext cx="321300" cy="445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24"/>
          <p:cNvCxnSpPr>
            <a:stCxn id="203" idx="1"/>
          </p:cNvCxnSpPr>
          <p:nvPr/>
        </p:nvCxnSpPr>
        <p:spPr>
          <a:xfrm flipH="1">
            <a:off x="5917288" y="3603575"/>
            <a:ext cx="477600" cy="203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24"/>
          <p:cNvCxnSpPr>
            <a:stCxn id="203" idx="3"/>
          </p:cNvCxnSpPr>
          <p:nvPr/>
        </p:nvCxnSpPr>
        <p:spPr>
          <a:xfrm flipH="1" rot="10800000">
            <a:off x="6949888" y="3181475"/>
            <a:ext cx="335400" cy="422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24"/>
          <p:cNvCxnSpPr>
            <a:stCxn id="203" idx="3"/>
          </p:cNvCxnSpPr>
          <p:nvPr/>
        </p:nvCxnSpPr>
        <p:spPr>
          <a:xfrm>
            <a:off x="6949888" y="3603575"/>
            <a:ext cx="531000" cy="234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組合萬象輪架與轉接器</a:t>
            </a:r>
            <a:endParaRPr/>
          </a:p>
        </p:txBody>
      </p:sp>
      <p:pic>
        <p:nvPicPr>
          <p:cNvPr id="213" name="Google Shape;2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2363" y="1102250"/>
            <a:ext cx="5959268" cy="373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5"/>
          <p:cNvSpPr/>
          <p:nvPr/>
        </p:nvSpPr>
        <p:spPr>
          <a:xfrm rot="649">
            <a:off x="2929063" y="2200958"/>
            <a:ext cx="3176700" cy="83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中央橫架x2</a:t>
            </a:r>
            <a:endParaRPr/>
          </a:p>
        </p:txBody>
      </p:sp>
      <p:sp>
        <p:nvSpPr>
          <p:cNvPr id="220" name="Google Shape;220;p26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t/>
            </a:r>
            <a:endParaRPr sz="2400"/>
          </a:p>
        </p:txBody>
      </p:sp>
      <p:pic>
        <p:nvPicPr>
          <p:cNvPr id="221" name="Google Shape;22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4560" y="1214275"/>
            <a:ext cx="6074875" cy="360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側架x2</a:t>
            </a:r>
            <a:endParaRPr/>
          </a:p>
        </p:txBody>
      </p:sp>
      <p:sp>
        <p:nvSpPr>
          <p:cNvPr id="227" name="Google Shape;227;p27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t/>
            </a:r>
            <a:endParaRPr sz="2400"/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175" y="1250138"/>
            <a:ext cx="5961644" cy="335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8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t/>
            </a:r>
            <a:endParaRPr sz="2400"/>
          </a:p>
        </p:txBody>
      </p:sp>
      <p:pic>
        <p:nvPicPr>
          <p:cNvPr id="235" name="Google Shape;2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000" y="225112"/>
            <a:ext cx="8368000" cy="46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在側架末端鎖上馬達</a:t>
            </a:r>
            <a:endParaRPr/>
          </a:p>
        </p:txBody>
      </p:sp>
      <p:sp>
        <p:nvSpPr>
          <p:cNvPr id="241" name="Google Shape;241;p29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注意內外側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注意馬達接線口方向</a:t>
            </a:r>
            <a:endParaRPr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075" y="642925"/>
            <a:ext cx="3724125" cy="385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9075" y="1453188"/>
            <a:ext cx="4650000" cy="223712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0"/>
          <p:cNvSpPr/>
          <p:nvPr/>
        </p:nvSpPr>
        <p:spPr>
          <a:xfrm>
            <a:off x="6050250" y="2673375"/>
            <a:ext cx="336000" cy="531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0"/>
          <p:cNvSpPr/>
          <p:nvPr/>
        </p:nvSpPr>
        <p:spPr>
          <a:xfrm>
            <a:off x="6773275" y="2673375"/>
            <a:ext cx="336000" cy="531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0"/>
          <p:cNvSpPr txBox="1"/>
          <p:nvPr/>
        </p:nvSpPr>
        <p:spPr>
          <a:xfrm>
            <a:off x="6308225" y="1844775"/>
            <a:ext cx="4650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內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1" name="Google Shape;251;p30"/>
          <p:cNvCxnSpPr>
            <a:stCxn id="250" idx="1"/>
          </p:cNvCxnSpPr>
          <p:nvPr/>
        </p:nvCxnSpPr>
        <p:spPr>
          <a:xfrm rot="10800000">
            <a:off x="5495225" y="1993275"/>
            <a:ext cx="813000" cy="7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252" name="Google Shape;252;p30"/>
          <p:cNvCxnSpPr>
            <a:stCxn id="250" idx="3"/>
          </p:cNvCxnSpPr>
          <p:nvPr/>
        </p:nvCxnSpPr>
        <p:spPr>
          <a:xfrm>
            <a:off x="6773225" y="2001075"/>
            <a:ext cx="8169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將側架鎖上中央支架</a:t>
            </a:r>
            <a:endParaRPr/>
          </a:p>
        </p:txBody>
      </p:sp>
      <p:pic>
        <p:nvPicPr>
          <p:cNvPr id="258" name="Google Shape;2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38" y="1141875"/>
            <a:ext cx="3742625" cy="340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6188" y="1501338"/>
            <a:ext cx="4451715" cy="2140818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1"/>
          <p:cNvSpPr/>
          <p:nvPr/>
        </p:nvSpPr>
        <p:spPr>
          <a:xfrm>
            <a:off x="5565600" y="2391950"/>
            <a:ext cx="570600" cy="54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1"/>
          <p:cNvSpPr/>
          <p:nvPr/>
        </p:nvSpPr>
        <p:spPr>
          <a:xfrm>
            <a:off x="7062500" y="2391950"/>
            <a:ext cx="570600" cy="54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零件清單1</a:t>
            </a:r>
            <a:endParaRPr/>
          </a:p>
        </p:txBody>
      </p:sp>
      <p:graphicFrame>
        <p:nvGraphicFramePr>
          <p:cNvPr id="135" name="Google Shape;135;p14"/>
          <p:cNvGraphicFramePr/>
          <p:nvPr/>
        </p:nvGraphicFramePr>
        <p:xfrm>
          <a:off x="1960875" y="110224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{175BA991-039F-461A-A5F0-9E240C3BE96D}</a:tableStyleId>
              </a:tblPr>
              <a:tblGrid>
                <a:gridCol w="2611125"/>
                <a:gridCol w="2611125"/>
              </a:tblGrid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馬達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2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馬達線組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軸套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大螺絲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小螺絲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萬向輪V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電池V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電池盒V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電池保護板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L298N驅動板V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升壓模組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將萬向輪架固定至車體上</a:t>
            </a:r>
            <a:endParaRPr/>
          </a:p>
        </p:txBody>
      </p:sp>
      <p:sp>
        <p:nvSpPr>
          <p:cNvPr id="267" name="Google Shape;267;p32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將側架非馬達端固定螺絲鬆開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以長M4螺絲與螺帽將側架與萬象輪架鎖緊</a:t>
            </a:r>
            <a:endParaRPr sz="2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836" y="443600"/>
            <a:ext cx="5484676" cy="425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6462" y="1620025"/>
            <a:ext cx="3025690" cy="1903426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3"/>
          <p:cNvSpPr/>
          <p:nvPr/>
        </p:nvSpPr>
        <p:spPr>
          <a:xfrm>
            <a:off x="6800675" y="1993300"/>
            <a:ext cx="406500" cy="344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3"/>
          <p:cNvSpPr/>
          <p:nvPr/>
        </p:nvSpPr>
        <p:spPr>
          <a:xfrm>
            <a:off x="7023425" y="2497475"/>
            <a:ext cx="406500" cy="344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3"/>
          <p:cNvSpPr txBox="1"/>
          <p:nvPr/>
        </p:nvSpPr>
        <p:spPr>
          <a:xfrm>
            <a:off x="6237850" y="3650475"/>
            <a:ext cx="2329500" cy="11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解鎖-&gt;換長螺絲-&gt;連萬象輪架一起鎖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4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車輪組裝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識別馬達D型軸</a:t>
            </a:r>
            <a:endParaRPr/>
          </a:p>
        </p:txBody>
      </p:sp>
      <p:sp>
        <p:nvSpPr>
          <p:cNvPr id="287" name="Google Shape;287;p35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找到缺口（平面）方向</a:t>
            </a:r>
            <a:endParaRPr sz="2400"/>
          </a:p>
        </p:txBody>
      </p:sp>
      <p:pic>
        <p:nvPicPr>
          <p:cNvPr id="288" name="Google Shape;28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7122" y="1414850"/>
            <a:ext cx="3058364" cy="3024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9" name="Google Shape;289;p35"/>
          <p:cNvCxnSpPr/>
          <p:nvPr/>
        </p:nvCxnSpPr>
        <p:spPr>
          <a:xfrm flipH="1" rot="10800000">
            <a:off x="6894475" y="1813575"/>
            <a:ext cx="969300" cy="859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鎖上軸套</a:t>
            </a:r>
            <a:endParaRPr/>
          </a:p>
        </p:txBody>
      </p:sp>
      <p:sp>
        <p:nvSpPr>
          <p:cNvPr id="295" name="Google Shape;295;p36"/>
          <p:cNvSpPr txBox="1"/>
          <p:nvPr>
            <p:ph idx="1" type="body"/>
          </p:nvPr>
        </p:nvSpPr>
        <p:spPr>
          <a:xfrm>
            <a:off x="819150" y="1414850"/>
            <a:ext cx="32535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使用大螺絲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螺絲軸向量與缺口平面法向量平行</a:t>
            </a:r>
            <a:endParaRPr sz="2400"/>
          </a:p>
        </p:txBody>
      </p:sp>
      <p:pic>
        <p:nvPicPr>
          <p:cNvPr id="296" name="Google Shape;2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4000" y="1125913"/>
            <a:ext cx="4766552" cy="2891683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6"/>
          <p:cNvSpPr/>
          <p:nvPr/>
        </p:nvSpPr>
        <p:spPr>
          <a:xfrm>
            <a:off x="1420525" y="3434150"/>
            <a:ext cx="757200" cy="843000"/>
          </a:xfrm>
          <a:prstGeom prst="chord">
            <a:avLst>
              <a:gd fmla="val 2700000" name="adj1"/>
              <a:gd fmla="val 1620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6"/>
          <p:cNvSpPr/>
          <p:nvPr/>
        </p:nvSpPr>
        <p:spPr>
          <a:xfrm rot="-1363967">
            <a:off x="1920007" y="3410749"/>
            <a:ext cx="843094" cy="421547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6"/>
          <p:cNvSpPr/>
          <p:nvPr/>
        </p:nvSpPr>
        <p:spPr>
          <a:xfrm>
            <a:off x="991250" y="2985350"/>
            <a:ext cx="1701600" cy="1740600"/>
          </a:xfrm>
          <a:prstGeom prst="donut">
            <a:avLst>
              <a:gd fmla="val 25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6"/>
          <p:cNvSpPr/>
          <p:nvPr/>
        </p:nvSpPr>
        <p:spPr>
          <a:xfrm rot="-6903059">
            <a:off x="1670107" y="2891747"/>
            <a:ext cx="1249101" cy="1459553"/>
          </a:xfrm>
          <a:prstGeom prst="chord">
            <a:avLst>
              <a:gd fmla="val 2700000" name="adj1"/>
              <a:gd fmla="val 826957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6525"/>
            <a:ext cx="8839200" cy="4570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8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套上輪胎</a:t>
            </a:r>
            <a:endParaRPr/>
          </a:p>
        </p:txBody>
      </p:sp>
      <p:pic>
        <p:nvPicPr>
          <p:cNvPr id="311" name="Google Shape;3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6775" y="1070926"/>
            <a:ext cx="7250426" cy="370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輪胎調整</a:t>
            </a:r>
            <a:endParaRPr/>
          </a:p>
        </p:txBody>
      </p:sp>
      <p:sp>
        <p:nvSpPr>
          <p:cNvPr id="317" name="Google Shape;317;p39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鎖上輪胎後試轉看會不會摩擦到車體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TW" sz="2400"/>
              <a:t>若會，將軸套螺絲轉鬆、向外移動並再次鎖緊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確認好軸套位置後將軸套螺絲鎖緊</a:t>
            </a:r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0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將輪胎固定至軸套上</a:t>
            </a:r>
            <a:endParaRPr/>
          </a:p>
        </p:txBody>
      </p:sp>
      <p:sp>
        <p:nvSpPr>
          <p:cNvPr id="323" name="Google Shape;323;p40"/>
          <p:cNvSpPr txBox="1"/>
          <p:nvPr>
            <p:ph idx="1" type="body"/>
          </p:nvPr>
        </p:nvSpPr>
        <p:spPr>
          <a:xfrm>
            <a:off x="819150" y="1414850"/>
            <a:ext cx="39648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使用大螺絲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鎖真D緊，不然路上跑會掉下來</a:t>
            </a:r>
            <a:endParaRPr sz="2400"/>
          </a:p>
        </p:txBody>
      </p:sp>
      <p:pic>
        <p:nvPicPr>
          <p:cNvPr id="324" name="Google Shape;32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6900" y="772588"/>
            <a:ext cx="4055249" cy="3598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1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馬達電源配線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零件清單2</a:t>
            </a:r>
            <a:endParaRPr/>
          </a:p>
        </p:txBody>
      </p:sp>
      <p:graphicFrame>
        <p:nvGraphicFramePr>
          <p:cNvPr id="141" name="Google Shape;141;p15"/>
          <p:cNvGraphicFramePr/>
          <p:nvPr/>
        </p:nvGraphicFramePr>
        <p:xfrm>
          <a:off x="1960875" y="143006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{175BA991-039F-461A-A5F0-9E240C3BE96D}</a:tableStyleId>
              </a:tblPr>
              <a:tblGrid>
                <a:gridCol w="2611125"/>
                <a:gridCol w="2611125"/>
              </a:tblGrid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M4長螺絲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4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SPDT開關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42"/>
          <p:cNvPicPr preferRelativeResize="0"/>
          <p:nvPr/>
        </p:nvPicPr>
        <p:blipFill rotWithShape="1">
          <a:blip r:embed="rId3">
            <a:alphaModFix/>
          </a:blip>
          <a:srcRect b="20721" l="36430" r="50000" t="52092"/>
          <a:stretch/>
        </p:blipFill>
        <p:spPr>
          <a:xfrm>
            <a:off x="6605327" y="1235528"/>
            <a:ext cx="991876" cy="111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2"/>
          <p:cNvPicPr preferRelativeResize="0"/>
          <p:nvPr/>
        </p:nvPicPr>
        <p:blipFill rotWithShape="1">
          <a:blip r:embed="rId3">
            <a:alphaModFix/>
          </a:blip>
          <a:srcRect b="21957" l="52631" r="39561" t="54848"/>
          <a:stretch/>
        </p:blipFill>
        <p:spPr>
          <a:xfrm rot="-5400000">
            <a:off x="2587603" y="2906641"/>
            <a:ext cx="570655" cy="95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2"/>
          <p:cNvPicPr preferRelativeResize="0"/>
          <p:nvPr/>
        </p:nvPicPr>
        <p:blipFill rotWithShape="1">
          <a:blip r:embed="rId3">
            <a:alphaModFix/>
          </a:blip>
          <a:srcRect b="21100" l="61988" r="30204" t="53043"/>
          <a:stretch/>
        </p:blipFill>
        <p:spPr>
          <a:xfrm rot="-5400000">
            <a:off x="4493012" y="2138732"/>
            <a:ext cx="828600" cy="154363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2"/>
          <p:cNvSpPr txBox="1"/>
          <p:nvPr/>
        </p:nvSpPr>
        <p:spPr>
          <a:xfrm>
            <a:off x="688125" y="2222638"/>
            <a:ext cx="828600" cy="2321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>
                <a:latin typeface="Calibri"/>
                <a:ea typeface="Calibri"/>
                <a:cs typeface="Calibri"/>
                <a:sym typeface="Calibri"/>
              </a:rPr>
              <a:t>電池盒</a:t>
            </a:r>
            <a:endParaRPr sz="4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8" name="Google Shape;338;p42"/>
          <p:cNvCxnSpPr/>
          <p:nvPr/>
        </p:nvCxnSpPr>
        <p:spPr>
          <a:xfrm>
            <a:off x="1532350" y="3008288"/>
            <a:ext cx="969300" cy="2502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42"/>
          <p:cNvCxnSpPr>
            <a:stCxn id="337" idx="3"/>
          </p:cNvCxnSpPr>
          <p:nvPr/>
        </p:nvCxnSpPr>
        <p:spPr>
          <a:xfrm>
            <a:off x="1516725" y="3383488"/>
            <a:ext cx="969300" cy="250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42"/>
          <p:cNvCxnSpPr/>
          <p:nvPr/>
        </p:nvCxnSpPr>
        <p:spPr>
          <a:xfrm>
            <a:off x="1516725" y="3191963"/>
            <a:ext cx="969300" cy="2502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42"/>
          <p:cNvCxnSpPr>
            <a:stCxn id="342" idx="2"/>
          </p:cNvCxnSpPr>
          <p:nvPr/>
        </p:nvCxnSpPr>
        <p:spPr>
          <a:xfrm flipH="1" rot="10800000">
            <a:off x="3220400" y="3270188"/>
            <a:ext cx="1095900" cy="14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42"/>
          <p:cNvCxnSpPr/>
          <p:nvPr/>
        </p:nvCxnSpPr>
        <p:spPr>
          <a:xfrm flipH="1" rot="10800000">
            <a:off x="5588425" y="2223738"/>
            <a:ext cx="1248900" cy="390300"/>
          </a:xfrm>
          <a:prstGeom prst="bentConnector3">
            <a:avLst>
              <a:gd fmla="val 99992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42"/>
          <p:cNvCxnSpPr/>
          <p:nvPr/>
        </p:nvCxnSpPr>
        <p:spPr>
          <a:xfrm flipH="1" rot="10800000">
            <a:off x="5596165" y="2208154"/>
            <a:ext cx="1342500" cy="983400"/>
          </a:xfrm>
          <a:prstGeom prst="bentConnector3">
            <a:avLst>
              <a:gd fmla="val 10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" name="Google Shape;345;p42"/>
          <p:cNvSpPr txBox="1"/>
          <p:nvPr/>
        </p:nvSpPr>
        <p:spPr>
          <a:xfrm>
            <a:off x="2203575" y="2759888"/>
            <a:ext cx="4020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B-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42"/>
          <p:cNvSpPr txBox="1"/>
          <p:nvPr/>
        </p:nvSpPr>
        <p:spPr>
          <a:xfrm>
            <a:off x="2195850" y="3598088"/>
            <a:ext cx="4020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B+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42"/>
          <p:cNvSpPr txBox="1"/>
          <p:nvPr/>
        </p:nvSpPr>
        <p:spPr>
          <a:xfrm>
            <a:off x="3019400" y="2759888"/>
            <a:ext cx="4020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zh-TW">
                <a:latin typeface="Calibri"/>
                <a:ea typeface="Calibri"/>
                <a:cs typeface="Calibri"/>
                <a:sym typeface="Calibri"/>
              </a:rPr>
              <a:t>-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42"/>
          <p:cNvSpPr txBox="1"/>
          <p:nvPr/>
        </p:nvSpPr>
        <p:spPr>
          <a:xfrm>
            <a:off x="3011675" y="3598088"/>
            <a:ext cx="4020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zh-TW">
                <a:latin typeface="Calibri"/>
                <a:ea typeface="Calibri"/>
                <a:cs typeface="Calibri"/>
                <a:sym typeface="Calibri"/>
              </a:rPr>
              <a:t>+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8" name="Google Shape;348;p42"/>
          <p:cNvGrpSpPr/>
          <p:nvPr/>
        </p:nvGrpSpPr>
        <p:grpSpPr>
          <a:xfrm>
            <a:off x="3488825" y="1306438"/>
            <a:ext cx="788400" cy="609000"/>
            <a:chOff x="3473225" y="1061475"/>
            <a:chExt cx="788400" cy="609000"/>
          </a:xfrm>
        </p:grpSpPr>
        <p:sp>
          <p:nvSpPr>
            <p:cNvPr id="349" name="Google Shape;349;p42"/>
            <p:cNvSpPr/>
            <p:nvPr/>
          </p:nvSpPr>
          <p:spPr>
            <a:xfrm>
              <a:off x="3473225" y="1061475"/>
              <a:ext cx="788400" cy="351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42"/>
            <p:cNvSpPr/>
            <p:nvPr/>
          </p:nvSpPr>
          <p:spPr>
            <a:xfrm>
              <a:off x="3918125" y="1147325"/>
              <a:ext cx="249900" cy="187200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1" name="Google Shape;351;p42"/>
            <p:cNvCxnSpPr/>
            <p:nvPr/>
          </p:nvCxnSpPr>
          <p:spPr>
            <a:xfrm>
              <a:off x="3621525" y="1410900"/>
              <a:ext cx="0" cy="2577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" name="Google Shape;352;p42"/>
            <p:cNvCxnSpPr/>
            <p:nvPr/>
          </p:nvCxnSpPr>
          <p:spPr>
            <a:xfrm>
              <a:off x="3863688" y="1410900"/>
              <a:ext cx="0" cy="2577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" name="Google Shape;353;p42"/>
            <p:cNvCxnSpPr/>
            <p:nvPr/>
          </p:nvCxnSpPr>
          <p:spPr>
            <a:xfrm>
              <a:off x="4105850" y="1412775"/>
              <a:ext cx="0" cy="2577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354" name="Google Shape;354;p42"/>
          <p:cNvCxnSpPr/>
          <p:nvPr/>
        </p:nvCxnSpPr>
        <p:spPr>
          <a:xfrm flipH="1" rot="-5400000">
            <a:off x="3687850" y="2095688"/>
            <a:ext cx="827400" cy="444900"/>
          </a:xfrm>
          <a:prstGeom prst="bentConnector3">
            <a:avLst>
              <a:gd fmla="val 100934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42"/>
          <p:cNvCxnSpPr/>
          <p:nvPr/>
        </p:nvCxnSpPr>
        <p:spPr>
          <a:xfrm rot="5400000">
            <a:off x="2709075" y="2487788"/>
            <a:ext cx="1519200" cy="352500"/>
          </a:xfrm>
          <a:prstGeom prst="bentConnector3">
            <a:avLst>
              <a:gd fmla="val 99669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42"/>
          <p:cNvCxnSpPr/>
          <p:nvPr/>
        </p:nvCxnSpPr>
        <p:spPr>
          <a:xfrm>
            <a:off x="535425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42"/>
          <p:cNvCxnSpPr/>
          <p:nvPr/>
        </p:nvCxnSpPr>
        <p:spPr>
          <a:xfrm>
            <a:off x="547066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42"/>
          <p:cNvCxnSpPr/>
          <p:nvPr/>
        </p:nvCxnSpPr>
        <p:spPr>
          <a:xfrm>
            <a:off x="558707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42"/>
          <p:cNvCxnSpPr/>
          <p:nvPr/>
        </p:nvCxnSpPr>
        <p:spPr>
          <a:xfrm>
            <a:off x="570348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42"/>
          <p:cNvCxnSpPr/>
          <p:nvPr/>
        </p:nvCxnSpPr>
        <p:spPr>
          <a:xfrm>
            <a:off x="581989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42"/>
          <p:cNvCxnSpPr/>
          <p:nvPr/>
        </p:nvCxnSpPr>
        <p:spPr>
          <a:xfrm>
            <a:off x="593630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2"/>
          <p:cNvCxnSpPr/>
          <p:nvPr/>
        </p:nvCxnSpPr>
        <p:spPr>
          <a:xfrm>
            <a:off x="784035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2"/>
          <p:cNvCxnSpPr/>
          <p:nvPr/>
        </p:nvCxnSpPr>
        <p:spPr>
          <a:xfrm>
            <a:off x="795676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42"/>
          <p:cNvCxnSpPr/>
          <p:nvPr/>
        </p:nvCxnSpPr>
        <p:spPr>
          <a:xfrm>
            <a:off x="807317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42"/>
          <p:cNvCxnSpPr/>
          <p:nvPr/>
        </p:nvCxnSpPr>
        <p:spPr>
          <a:xfrm>
            <a:off x="818958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42"/>
          <p:cNvCxnSpPr/>
          <p:nvPr/>
        </p:nvCxnSpPr>
        <p:spPr>
          <a:xfrm>
            <a:off x="830599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42"/>
          <p:cNvCxnSpPr/>
          <p:nvPr/>
        </p:nvCxnSpPr>
        <p:spPr>
          <a:xfrm>
            <a:off x="8422400" y="685013"/>
            <a:ext cx="0" cy="2499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42"/>
          <p:cNvCxnSpPr/>
          <p:nvPr/>
        </p:nvCxnSpPr>
        <p:spPr>
          <a:xfrm>
            <a:off x="5362050" y="934788"/>
            <a:ext cx="1389300" cy="1006800"/>
          </a:xfrm>
          <a:prstGeom prst="bentConnector3">
            <a:avLst>
              <a:gd fmla="val -561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42"/>
          <p:cNvCxnSpPr/>
          <p:nvPr/>
        </p:nvCxnSpPr>
        <p:spPr>
          <a:xfrm flipH="1" rot="-5400000">
            <a:off x="5791813" y="1090788"/>
            <a:ext cx="1116000" cy="804000"/>
          </a:xfrm>
          <a:prstGeom prst="bentConnector3">
            <a:avLst>
              <a:gd fmla="val 100011" name="adj1"/>
            </a:avLst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42"/>
          <p:cNvCxnSpPr/>
          <p:nvPr/>
        </p:nvCxnSpPr>
        <p:spPr>
          <a:xfrm rot="5400000">
            <a:off x="7168900" y="1243013"/>
            <a:ext cx="1006800" cy="359100"/>
          </a:xfrm>
          <a:prstGeom prst="bentConnector3">
            <a:avLst>
              <a:gd fmla="val 100005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42"/>
          <p:cNvCxnSpPr/>
          <p:nvPr/>
        </p:nvCxnSpPr>
        <p:spPr>
          <a:xfrm rot="5400000">
            <a:off x="7426525" y="1024488"/>
            <a:ext cx="1092600" cy="928800"/>
          </a:xfrm>
          <a:prstGeom prst="bentConnector3">
            <a:avLst>
              <a:gd fmla="val 100009" name="adj1"/>
            </a:avLst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2" name="Google Shape;372;p42"/>
          <p:cNvSpPr/>
          <p:nvPr/>
        </p:nvSpPr>
        <p:spPr>
          <a:xfrm>
            <a:off x="5096675" y="599163"/>
            <a:ext cx="1095900" cy="3903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2"/>
          <p:cNvSpPr/>
          <p:nvPr/>
        </p:nvSpPr>
        <p:spPr>
          <a:xfrm>
            <a:off x="7597200" y="614813"/>
            <a:ext cx="1095900" cy="3903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2"/>
          <p:cNvSpPr txBox="1"/>
          <p:nvPr/>
        </p:nvSpPr>
        <p:spPr>
          <a:xfrm>
            <a:off x="6439150" y="614788"/>
            <a:ext cx="9918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馬達線組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5" name="Google Shape;375;p42"/>
          <p:cNvCxnSpPr>
            <a:stCxn id="374" idx="1"/>
            <a:endCxn id="372" idx="6"/>
          </p:cNvCxnSpPr>
          <p:nvPr/>
        </p:nvCxnSpPr>
        <p:spPr>
          <a:xfrm rot="10800000">
            <a:off x="6192550" y="794338"/>
            <a:ext cx="246600" cy="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6" name="Google Shape;376;p42"/>
          <p:cNvCxnSpPr>
            <a:stCxn id="374" idx="3"/>
            <a:endCxn id="373" idx="2"/>
          </p:cNvCxnSpPr>
          <p:nvPr/>
        </p:nvCxnSpPr>
        <p:spPr>
          <a:xfrm>
            <a:off x="7430950" y="809938"/>
            <a:ext cx="16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7" name="Google Shape;377;p42"/>
          <p:cNvSpPr/>
          <p:nvPr/>
        </p:nvSpPr>
        <p:spPr>
          <a:xfrm>
            <a:off x="2993100" y="886300"/>
            <a:ext cx="1787100" cy="13659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2"/>
          <p:cNvSpPr txBox="1"/>
          <p:nvPr/>
        </p:nvSpPr>
        <p:spPr>
          <a:xfrm>
            <a:off x="1015325" y="886300"/>
            <a:ext cx="1620000" cy="3564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可尋求助教協助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9" name="Google Shape;379;p42"/>
          <p:cNvCxnSpPr>
            <a:stCxn id="378" idx="3"/>
            <a:endCxn id="377" idx="2"/>
          </p:cNvCxnSpPr>
          <p:nvPr/>
        </p:nvCxnSpPr>
        <p:spPr>
          <a:xfrm>
            <a:off x="2635325" y="1064500"/>
            <a:ext cx="357900" cy="50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0" name="Google Shape;380;p42"/>
          <p:cNvCxnSpPr>
            <a:stCxn id="378" idx="2"/>
          </p:cNvCxnSpPr>
          <p:nvPr/>
        </p:nvCxnSpPr>
        <p:spPr>
          <a:xfrm flipH="1">
            <a:off x="1823525" y="1242700"/>
            <a:ext cx="1800" cy="199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1" name="Google Shape;381;p42"/>
          <p:cNvSpPr txBox="1"/>
          <p:nvPr/>
        </p:nvSpPr>
        <p:spPr>
          <a:xfrm>
            <a:off x="5096675" y="3926550"/>
            <a:ext cx="3450600" cy="5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*所有線都是剪多芯線來焊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3"/>
          <p:cNvSpPr txBox="1"/>
          <p:nvPr>
            <p:ph idx="1" type="body"/>
          </p:nvPr>
        </p:nvSpPr>
        <p:spPr>
          <a:xfrm>
            <a:off x="819150" y="1414850"/>
            <a:ext cx="7505700" cy="21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zh-TW" sz="2400"/>
              <a:t>鋰電池是會爆炸的</a:t>
            </a:r>
            <a:r>
              <a:rPr lang="zh-TW" sz="2400"/>
              <a:t>，沒確定配好線前不要把電池裝到電池盒裡，以防電池盒晃來晃去的線短路到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如果你用了螺絲來固定電池盒，螺絲會把電池墊高，你需要把正極往下壓來保證有接觸到電池盒接點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最好用魔鬼氈之類的東西固定位置</a:t>
            </a:r>
            <a:endParaRPr sz="2400"/>
          </a:p>
        </p:txBody>
      </p:sp>
      <p:cxnSp>
        <p:nvCxnSpPr>
          <p:cNvPr id="387" name="Google Shape;387;p43"/>
          <p:cNvCxnSpPr/>
          <p:nvPr/>
        </p:nvCxnSpPr>
        <p:spPr>
          <a:xfrm flipH="1" rot="10800000">
            <a:off x="3687750" y="4148425"/>
            <a:ext cx="52500" cy="1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8" name="Google Shape;388;p43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注意事項</a:t>
            </a:r>
            <a:endParaRPr/>
          </a:p>
        </p:txBody>
      </p:sp>
      <p:grpSp>
        <p:nvGrpSpPr>
          <p:cNvPr id="389" name="Google Shape;389;p43"/>
          <p:cNvGrpSpPr/>
          <p:nvPr/>
        </p:nvGrpSpPr>
        <p:grpSpPr>
          <a:xfrm rot="198475">
            <a:off x="3727934" y="3949340"/>
            <a:ext cx="1782240" cy="414586"/>
            <a:chOff x="3048275" y="3459875"/>
            <a:chExt cx="1782300" cy="414600"/>
          </a:xfrm>
        </p:grpSpPr>
        <p:sp>
          <p:nvSpPr>
            <p:cNvPr id="390" name="Google Shape;390;p43"/>
            <p:cNvSpPr/>
            <p:nvPr/>
          </p:nvSpPr>
          <p:spPr>
            <a:xfrm>
              <a:off x="3048275" y="3459875"/>
              <a:ext cx="1782300" cy="414600"/>
            </a:xfrm>
            <a:prstGeom prst="rect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3"/>
            <p:cNvSpPr/>
            <p:nvPr/>
          </p:nvSpPr>
          <p:spPr>
            <a:xfrm>
              <a:off x="4794275" y="3576275"/>
              <a:ext cx="36300" cy="181800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2" name="Google Shape;392;p43"/>
          <p:cNvSpPr/>
          <p:nvPr/>
        </p:nvSpPr>
        <p:spPr>
          <a:xfrm>
            <a:off x="3582750" y="3998450"/>
            <a:ext cx="1962300" cy="438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3"/>
          <p:cNvSpPr/>
          <p:nvPr/>
        </p:nvSpPr>
        <p:spPr>
          <a:xfrm>
            <a:off x="5508750" y="4224650"/>
            <a:ext cx="52500" cy="762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4" name="Google Shape;394;p43"/>
          <p:cNvCxnSpPr/>
          <p:nvPr/>
        </p:nvCxnSpPr>
        <p:spPr>
          <a:xfrm flipH="1" rot="10800000">
            <a:off x="3587675" y="4134063"/>
            <a:ext cx="52500" cy="1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43"/>
          <p:cNvCxnSpPr/>
          <p:nvPr/>
        </p:nvCxnSpPr>
        <p:spPr>
          <a:xfrm flipH="1">
            <a:off x="3635250" y="4143638"/>
            <a:ext cx="4800" cy="1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43"/>
          <p:cNvCxnSpPr/>
          <p:nvPr/>
        </p:nvCxnSpPr>
        <p:spPr>
          <a:xfrm flipH="1">
            <a:off x="3687750" y="4148425"/>
            <a:ext cx="4800" cy="1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43"/>
          <p:cNvCxnSpPr/>
          <p:nvPr/>
        </p:nvCxnSpPr>
        <p:spPr>
          <a:xfrm flipH="1">
            <a:off x="3582750" y="4148425"/>
            <a:ext cx="4800" cy="1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8" name="Google Shape;398;p43"/>
          <p:cNvSpPr/>
          <p:nvPr/>
        </p:nvSpPr>
        <p:spPr>
          <a:xfrm>
            <a:off x="4492500" y="4362650"/>
            <a:ext cx="142800" cy="762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9" name="Google Shape;399;p43"/>
          <p:cNvCxnSpPr/>
          <p:nvPr/>
        </p:nvCxnSpPr>
        <p:spPr>
          <a:xfrm flipH="1" rot="10800000">
            <a:off x="3640175" y="4138850"/>
            <a:ext cx="52500" cy="1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4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中性線</a:t>
            </a:r>
            <a:endParaRPr/>
          </a:p>
        </p:txBody>
      </p:sp>
      <p:sp>
        <p:nvSpPr>
          <p:cNvPr id="405" name="Google Shape;405;p44"/>
          <p:cNvSpPr txBox="1"/>
          <p:nvPr>
            <p:ph idx="1" type="body"/>
          </p:nvPr>
        </p:nvSpPr>
        <p:spPr>
          <a:xfrm>
            <a:off x="819150" y="1414850"/>
            <a:ext cx="7505700" cy="13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本次使用的2S電池保護板可以對個別電池做限流保護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但需要中性線（中間接點）的引出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406" name="Google Shape;406;p44"/>
          <p:cNvSpPr/>
          <p:nvPr/>
        </p:nvSpPr>
        <p:spPr>
          <a:xfrm>
            <a:off x="2387075" y="3297575"/>
            <a:ext cx="2393400" cy="108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4"/>
          <p:cNvSpPr/>
          <p:nvPr/>
        </p:nvSpPr>
        <p:spPr>
          <a:xfrm>
            <a:off x="459175" y="3609491"/>
            <a:ext cx="1927900" cy="217050"/>
          </a:xfrm>
          <a:custGeom>
            <a:rect b="b" l="l" r="r" t="t"/>
            <a:pathLst>
              <a:path extrusionOk="0" h="8682" w="77116">
                <a:moveTo>
                  <a:pt x="0" y="4983"/>
                </a:moveTo>
                <a:cubicBezTo>
                  <a:pt x="6451" y="5565"/>
                  <a:pt x="29101" y="9300"/>
                  <a:pt x="38704" y="8475"/>
                </a:cubicBezTo>
                <a:cubicBezTo>
                  <a:pt x="48307" y="7651"/>
                  <a:pt x="52478" y="327"/>
                  <a:pt x="57619" y="36"/>
                </a:cubicBezTo>
                <a:cubicBezTo>
                  <a:pt x="62760" y="-255"/>
                  <a:pt x="66301" y="5468"/>
                  <a:pt x="69550" y="6729"/>
                </a:cubicBezTo>
                <a:cubicBezTo>
                  <a:pt x="72800" y="7990"/>
                  <a:pt x="75855" y="7457"/>
                  <a:pt x="77116" y="7602"/>
                </a:cubicBez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8" name="Google Shape;408;p44"/>
          <p:cNvSpPr/>
          <p:nvPr/>
        </p:nvSpPr>
        <p:spPr>
          <a:xfrm flipH="1" rot="10800000">
            <a:off x="459175" y="3878316"/>
            <a:ext cx="1927900" cy="217050"/>
          </a:xfrm>
          <a:custGeom>
            <a:rect b="b" l="l" r="r" t="t"/>
            <a:pathLst>
              <a:path extrusionOk="0" h="8682" w="77116">
                <a:moveTo>
                  <a:pt x="0" y="4983"/>
                </a:moveTo>
                <a:cubicBezTo>
                  <a:pt x="6451" y="5565"/>
                  <a:pt x="29101" y="9300"/>
                  <a:pt x="38704" y="8475"/>
                </a:cubicBezTo>
                <a:cubicBezTo>
                  <a:pt x="48307" y="7651"/>
                  <a:pt x="52478" y="327"/>
                  <a:pt x="57619" y="36"/>
                </a:cubicBezTo>
                <a:cubicBezTo>
                  <a:pt x="62760" y="-255"/>
                  <a:pt x="66301" y="5468"/>
                  <a:pt x="69550" y="6729"/>
                </a:cubicBezTo>
                <a:cubicBezTo>
                  <a:pt x="72800" y="7990"/>
                  <a:pt x="75855" y="7457"/>
                  <a:pt x="77116" y="760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9" name="Google Shape;409;p44"/>
          <p:cNvSpPr/>
          <p:nvPr/>
        </p:nvSpPr>
        <p:spPr>
          <a:xfrm>
            <a:off x="2419775" y="3343863"/>
            <a:ext cx="2328000" cy="4725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44"/>
          <p:cNvSpPr/>
          <p:nvPr/>
        </p:nvSpPr>
        <p:spPr>
          <a:xfrm>
            <a:off x="2419775" y="3862663"/>
            <a:ext cx="2328000" cy="4725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4"/>
          <p:cNvSpPr/>
          <p:nvPr/>
        </p:nvSpPr>
        <p:spPr>
          <a:xfrm>
            <a:off x="2419775" y="3471675"/>
            <a:ext cx="43800" cy="2169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44"/>
          <p:cNvSpPr/>
          <p:nvPr/>
        </p:nvSpPr>
        <p:spPr>
          <a:xfrm>
            <a:off x="4703975" y="3990475"/>
            <a:ext cx="43800" cy="2169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4"/>
          <p:cNvSpPr/>
          <p:nvPr/>
        </p:nvSpPr>
        <p:spPr>
          <a:xfrm>
            <a:off x="4747775" y="3297575"/>
            <a:ext cx="642925" cy="819150"/>
          </a:xfrm>
          <a:custGeom>
            <a:rect b="b" l="l" r="r" t="t"/>
            <a:pathLst>
              <a:path extrusionOk="0" h="32766" w="25717">
                <a:moveTo>
                  <a:pt x="0" y="32766"/>
                </a:moveTo>
                <a:cubicBezTo>
                  <a:pt x="3016" y="30956"/>
                  <a:pt x="15462" y="26225"/>
                  <a:pt x="18097" y="21907"/>
                </a:cubicBezTo>
                <a:cubicBezTo>
                  <a:pt x="20732" y="17589"/>
                  <a:pt x="14541" y="10509"/>
                  <a:pt x="15811" y="6858"/>
                </a:cubicBezTo>
                <a:cubicBezTo>
                  <a:pt x="17081" y="3207"/>
                  <a:pt x="24066" y="1143"/>
                  <a:pt x="25717" y="0"/>
                </a:cubicBezTo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4" name="Google Shape;414;p44"/>
          <p:cNvSpPr/>
          <p:nvPr/>
        </p:nvSpPr>
        <p:spPr>
          <a:xfrm>
            <a:off x="6169252" y="3562350"/>
            <a:ext cx="260125" cy="123425"/>
          </a:xfrm>
          <a:custGeom>
            <a:rect b="b" l="l" r="r" t="t"/>
            <a:pathLst>
              <a:path extrusionOk="0" h="4937" w="10405">
                <a:moveTo>
                  <a:pt x="2595" y="1715"/>
                </a:moveTo>
                <a:cubicBezTo>
                  <a:pt x="3486" y="1715"/>
                  <a:pt x="4804" y="1141"/>
                  <a:pt x="5262" y="1905"/>
                </a:cubicBezTo>
                <a:cubicBezTo>
                  <a:pt x="5896" y="2962"/>
                  <a:pt x="2431" y="3615"/>
                  <a:pt x="1642" y="2667"/>
                </a:cubicBezTo>
                <a:cubicBezTo>
                  <a:pt x="1067" y="1977"/>
                  <a:pt x="2654" y="663"/>
                  <a:pt x="3547" y="762"/>
                </a:cubicBezTo>
                <a:cubicBezTo>
                  <a:pt x="4965" y="920"/>
                  <a:pt x="7477" y="1655"/>
                  <a:pt x="7167" y="3048"/>
                </a:cubicBezTo>
                <a:cubicBezTo>
                  <a:pt x="6668" y="5293"/>
                  <a:pt x="1935" y="5436"/>
                  <a:pt x="309" y="3810"/>
                </a:cubicBezTo>
                <a:cubicBezTo>
                  <a:pt x="-1094" y="2407"/>
                  <a:pt x="2897" y="0"/>
                  <a:pt x="4881" y="0"/>
                </a:cubicBezTo>
                <a:cubicBezTo>
                  <a:pt x="7048" y="0"/>
                  <a:pt x="8238" y="3429"/>
                  <a:pt x="10405" y="3429"/>
                </a:cubicBezTo>
              </a:path>
            </a:pathLst>
          </a:cu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415" name="Google Shape;415;p44"/>
          <p:cNvCxnSpPr/>
          <p:nvPr/>
        </p:nvCxnSpPr>
        <p:spPr>
          <a:xfrm>
            <a:off x="6429375" y="3650825"/>
            <a:ext cx="1347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44"/>
          <p:cNvCxnSpPr/>
          <p:nvPr/>
        </p:nvCxnSpPr>
        <p:spPr>
          <a:xfrm rot="10800000">
            <a:off x="7657025" y="3654200"/>
            <a:ext cx="1236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7" name="Google Shape;417;p44"/>
          <p:cNvSpPr/>
          <p:nvPr/>
        </p:nvSpPr>
        <p:spPr>
          <a:xfrm>
            <a:off x="5906300" y="3334550"/>
            <a:ext cx="2150400" cy="608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8" name="Google Shape;418;p44"/>
          <p:cNvCxnSpPr>
            <a:stCxn id="417" idx="2"/>
          </p:cNvCxnSpPr>
          <p:nvPr/>
        </p:nvCxnSpPr>
        <p:spPr>
          <a:xfrm flipH="1">
            <a:off x="5230700" y="3638750"/>
            <a:ext cx="675600" cy="13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9" name="Google Shape;419;p44"/>
          <p:cNvSpPr txBox="1"/>
          <p:nvPr/>
        </p:nvSpPr>
        <p:spPr>
          <a:xfrm>
            <a:off x="5882775" y="2991400"/>
            <a:ext cx="24411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單芯線or特殊處理多芯線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5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決定擺放位置</a:t>
            </a:r>
            <a:endParaRPr/>
          </a:p>
        </p:txBody>
      </p:sp>
      <p:sp>
        <p:nvSpPr>
          <p:cNvPr id="425" name="Google Shape;425;p45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libri"/>
              <a:buChar char="●"/>
            </a:pPr>
            <a:r>
              <a:rPr lang="zh-TW" sz="2400"/>
              <a:t>限制條件</a:t>
            </a:r>
            <a:endParaRPr sz="2400"/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libri"/>
              <a:buChar char="○"/>
            </a:pPr>
            <a:r>
              <a:rPr lang="zh-TW" sz="2400"/>
              <a:t>馬達線組長度有限制，到驅動板不能太遠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TW" sz="2400"/>
              <a:t>馬達和驅動板到麵包板距離都不能太遠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TW" sz="2400"/>
              <a:t>麵包板上方儘量不要有東西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6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焊接工作</a:t>
            </a:r>
            <a:endParaRPr/>
          </a:p>
        </p:txBody>
      </p:sp>
      <p:sp>
        <p:nvSpPr>
          <p:cNvPr id="431" name="Google Shape;431;p46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至工作區操作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找助教剪取多芯線與焊接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可預留長一點的線</a:t>
            </a:r>
            <a:endParaRPr sz="2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7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多芯線浸潤焊錫</a:t>
            </a:r>
            <a:endParaRPr/>
          </a:p>
        </p:txBody>
      </p:sp>
      <p:sp>
        <p:nvSpPr>
          <p:cNvPr id="437" name="Google Shape;437;p47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多芯線，特別是馬達的多芯線，將末端手動絞過再浸潤過焊錫可以提高硬度並防止散開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有利於插麵包板和鎖到螺絲接點上（驅動板）</a:t>
            </a:r>
            <a:endParaRPr sz="2400"/>
          </a:p>
        </p:txBody>
      </p:sp>
      <p:pic>
        <p:nvPicPr>
          <p:cNvPr id="438" name="Google Shape;43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950" y="2958550"/>
            <a:ext cx="8220075" cy="16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升壓模組電源調整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9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旋轉精密可變電阻調整輸出電壓</a:t>
            </a:r>
            <a:endParaRPr/>
          </a:p>
        </p:txBody>
      </p:sp>
      <p:sp>
        <p:nvSpPr>
          <p:cNvPr id="449" name="Google Shape;449;p49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順時針提高輸出電壓、逆時針減少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出廠沒意外會在輸出電壓很高的位置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記得先調回12V再接到驅動板上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工具請在工作區使用，勿攜回</a:t>
            </a:r>
            <a:endParaRPr sz="2400"/>
          </a:p>
        </p:txBody>
      </p:sp>
      <p:pic>
        <p:nvPicPr>
          <p:cNvPr id="450" name="Google Shape;45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3225" y="2124075"/>
            <a:ext cx="1885950" cy="89535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49"/>
          <p:cNvSpPr/>
          <p:nvPr/>
        </p:nvSpPr>
        <p:spPr>
          <a:xfrm>
            <a:off x="8007925" y="2681000"/>
            <a:ext cx="441900" cy="491700"/>
          </a:xfrm>
          <a:prstGeom prst="ellipse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2" name="Google Shape;452;p49"/>
          <p:cNvCxnSpPr>
            <a:endCxn id="451" idx="3"/>
          </p:cNvCxnSpPr>
          <p:nvPr/>
        </p:nvCxnSpPr>
        <p:spPr>
          <a:xfrm flipH="1" rot="10800000">
            <a:off x="7750440" y="3100692"/>
            <a:ext cx="322200" cy="536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0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NUCLEO-F446RE接線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1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提醒</a:t>
            </a:r>
            <a:endParaRPr/>
          </a:p>
        </p:txBody>
      </p:sp>
      <p:sp>
        <p:nvSpPr>
          <p:cNvPr id="463" name="Google Shape;463;p51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善用麵包板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 u="sng">
                <a:solidFill>
                  <a:schemeClr val="hlink"/>
                </a:solidFill>
                <a:hlinkClick r:id="rId3"/>
              </a:rPr>
              <a:t>NUCLEO-F446RE Pinout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TW" sz="2400"/>
              <a:t>每條線接到板子上的哪個接腳都有標示在旁邊，不放心可以自己再看一次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175" y="515913"/>
            <a:ext cx="7309656" cy="411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74" y="345375"/>
            <a:ext cx="4560850" cy="4452749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52"/>
          <p:cNvSpPr/>
          <p:nvPr/>
        </p:nvSpPr>
        <p:spPr>
          <a:xfrm>
            <a:off x="2837300" y="3215600"/>
            <a:ext cx="414600" cy="334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52"/>
          <p:cNvSpPr/>
          <p:nvPr/>
        </p:nvSpPr>
        <p:spPr>
          <a:xfrm>
            <a:off x="4321050" y="3979125"/>
            <a:ext cx="335100" cy="334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52"/>
          <p:cNvSpPr/>
          <p:nvPr/>
        </p:nvSpPr>
        <p:spPr>
          <a:xfrm>
            <a:off x="5273700" y="3979125"/>
            <a:ext cx="335100" cy="451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52"/>
          <p:cNvSpPr/>
          <p:nvPr/>
        </p:nvSpPr>
        <p:spPr>
          <a:xfrm>
            <a:off x="4321050" y="551775"/>
            <a:ext cx="335100" cy="334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" name="Google Shape;477;p53"/>
          <p:cNvPicPr preferRelativeResize="0"/>
          <p:nvPr/>
        </p:nvPicPr>
        <p:blipFill rotWithShape="1">
          <a:blip r:embed="rId3">
            <a:alphaModFix/>
          </a:blip>
          <a:srcRect b="20721" l="36430" r="50000" t="52092"/>
          <a:stretch/>
        </p:blipFill>
        <p:spPr>
          <a:xfrm>
            <a:off x="1898493" y="2033508"/>
            <a:ext cx="683803" cy="828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53"/>
          <p:cNvPicPr preferRelativeResize="0"/>
          <p:nvPr/>
        </p:nvPicPr>
        <p:blipFill rotWithShape="1">
          <a:blip r:embed="rId3">
            <a:alphaModFix/>
          </a:blip>
          <a:srcRect b="21100" l="61988" r="30204" t="53043"/>
          <a:stretch/>
        </p:blipFill>
        <p:spPr>
          <a:xfrm rot="-5400000">
            <a:off x="420937" y="2742437"/>
            <a:ext cx="613902" cy="10641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9" name="Google Shape;479;p53"/>
          <p:cNvCxnSpPr/>
          <p:nvPr/>
        </p:nvCxnSpPr>
        <p:spPr>
          <a:xfrm flipH="1" rot="10800000">
            <a:off x="1197444" y="2765641"/>
            <a:ext cx="861000" cy="289200"/>
          </a:xfrm>
          <a:prstGeom prst="bentConnector3">
            <a:avLst>
              <a:gd fmla="val 99992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53"/>
          <p:cNvCxnSpPr/>
          <p:nvPr/>
        </p:nvCxnSpPr>
        <p:spPr>
          <a:xfrm flipH="1" rot="10800000">
            <a:off x="1202780" y="2754020"/>
            <a:ext cx="925500" cy="728700"/>
          </a:xfrm>
          <a:prstGeom prst="bentConnector3">
            <a:avLst>
              <a:gd fmla="val 10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53"/>
          <p:cNvCxnSpPr/>
          <p:nvPr/>
        </p:nvCxnSpPr>
        <p:spPr>
          <a:xfrm>
            <a:off x="103600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2" name="Google Shape;482;p53"/>
          <p:cNvCxnSpPr/>
          <p:nvPr/>
        </p:nvCxnSpPr>
        <p:spPr>
          <a:xfrm>
            <a:off x="1116257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p53"/>
          <p:cNvCxnSpPr/>
          <p:nvPr/>
        </p:nvCxnSpPr>
        <p:spPr>
          <a:xfrm>
            <a:off x="119651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53"/>
          <p:cNvCxnSpPr/>
          <p:nvPr/>
        </p:nvCxnSpPr>
        <p:spPr>
          <a:xfrm>
            <a:off x="127676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53"/>
          <p:cNvCxnSpPr/>
          <p:nvPr/>
        </p:nvCxnSpPr>
        <p:spPr>
          <a:xfrm>
            <a:off x="135701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53"/>
          <p:cNvCxnSpPr/>
          <p:nvPr/>
        </p:nvCxnSpPr>
        <p:spPr>
          <a:xfrm>
            <a:off x="14372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53"/>
          <p:cNvCxnSpPr/>
          <p:nvPr/>
        </p:nvCxnSpPr>
        <p:spPr>
          <a:xfrm>
            <a:off x="274991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53"/>
          <p:cNvCxnSpPr/>
          <p:nvPr/>
        </p:nvCxnSpPr>
        <p:spPr>
          <a:xfrm>
            <a:off x="28301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9" name="Google Shape;489;p53"/>
          <p:cNvCxnSpPr/>
          <p:nvPr/>
        </p:nvCxnSpPr>
        <p:spPr>
          <a:xfrm>
            <a:off x="291042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0" name="Google Shape;490;p53"/>
          <p:cNvCxnSpPr/>
          <p:nvPr/>
        </p:nvCxnSpPr>
        <p:spPr>
          <a:xfrm>
            <a:off x="299067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53"/>
          <p:cNvCxnSpPr/>
          <p:nvPr/>
        </p:nvCxnSpPr>
        <p:spPr>
          <a:xfrm>
            <a:off x="307092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2" name="Google Shape;492;p53"/>
          <p:cNvCxnSpPr/>
          <p:nvPr/>
        </p:nvCxnSpPr>
        <p:spPr>
          <a:xfrm>
            <a:off x="3151179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3" name="Google Shape;493;p53"/>
          <p:cNvCxnSpPr/>
          <p:nvPr/>
        </p:nvCxnSpPr>
        <p:spPr>
          <a:xfrm>
            <a:off x="1041382" y="1810691"/>
            <a:ext cx="957900" cy="745800"/>
          </a:xfrm>
          <a:prstGeom prst="bentConnector3">
            <a:avLst>
              <a:gd fmla="val -561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4" name="Google Shape;494;p53"/>
          <p:cNvCxnSpPr/>
          <p:nvPr/>
        </p:nvCxnSpPr>
        <p:spPr>
          <a:xfrm flipH="1" rot="-5400000">
            <a:off x="1309005" y="1946891"/>
            <a:ext cx="826800" cy="554400"/>
          </a:xfrm>
          <a:prstGeom prst="bentConnector3">
            <a:avLst>
              <a:gd fmla="val 100011" name="adj1"/>
            </a:avLst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5" name="Google Shape;495;p53"/>
          <p:cNvCxnSpPr/>
          <p:nvPr/>
        </p:nvCxnSpPr>
        <p:spPr>
          <a:xfrm rot="5400000">
            <a:off x="2261193" y="2048265"/>
            <a:ext cx="745800" cy="247500"/>
          </a:xfrm>
          <a:prstGeom prst="bentConnector3">
            <a:avLst>
              <a:gd fmla="val 100005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53"/>
          <p:cNvCxnSpPr/>
          <p:nvPr/>
        </p:nvCxnSpPr>
        <p:spPr>
          <a:xfrm rot="5400000">
            <a:off x="2436599" y="1901070"/>
            <a:ext cx="809400" cy="640200"/>
          </a:xfrm>
          <a:prstGeom prst="bentConnector3">
            <a:avLst>
              <a:gd fmla="val 100009" name="adj1"/>
            </a:avLst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7" name="Google Shape;497;p53"/>
          <p:cNvSpPr/>
          <p:nvPr/>
        </p:nvSpPr>
        <p:spPr>
          <a:xfrm>
            <a:off x="858433" y="1562028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53"/>
          <p:cNvSpPr/>
          <p:nvPr/>
        </p:nvSpPr>
        <p:spPr>
          <a:xfrm>
            <a:off x="2582288" y="1573623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53"/>
          <p:cNvSpPr txBox="1"/>
          <p:nvPr/>
        </p:nvSpPr>
        <p:spPr>
          <a:xfrm>
            <a:off x="1756219" y="1509930"/>
            <a:ext cx="683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馬達線組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0" name="Google Shape;500;p53"/>
          <p:cNvCxnSpPr>
            <a:stCxn id="499" idx="1"/>
            <a:endCxn id="497" idx="6"/>
          </p:cNvCxnSpPr>
          <p:nvPr/>
        </p:nvCxnSpPr>
        <p:spPr>
          <a:xfrm flipH="1">
            <a:off x="1613719" y="1654530"/>
            <a:ext cx="142500" cy="5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1" name="Google Shape;501;p53"/>
          <p:cNvCxnSpPr>
            <a:stCxn id="499" idx="3"/>
            <a:endCxn id="498" idx="2"/>
          </p:cNvCxnSpPr>
          <p:nvPr/>
        </p:nvCxnSpPr>
        <p:spPr>
          <a:xfrm>
            <a:off x="2439919" y="1654530"/>
            <a:ext cx="142500" cy="6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02" name="Google Shape;502;p53"/>
          <p:cNvPicPr preferRelativeResize="0"/>
          <p:nvPr/>
        </p:nvPicPr>
        <p:blipFill rotWithShape="1">
          <a:blip r:embed="rId4">
            <a:alphaModFix/>
          </a:blip>
          <a:srcRect b="3917" l="11614" r="11414" t="3908"/>
          <a:stretch/>
        </p:blipFill>
        <p:spPr>
          <a:xfrm>
            <a:off x="5565600" y="575450"/>
            <a:ext cx="3126750" cy="37443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3" name="Google Shape;503;p53"/>
          <p:cNvCxnSpPr/>
          <p:nvPr/>
        </p:nvCxnSpPr>
        <p:spPr>
          <a:xfrm>
            <a:off x="3447250" y="766050"/>
            <a:ext cx="1383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53"/>
          <p:cNvCxnSpPr/>
          <p:nvPr/>
        </p:nvCxnSpPr>
        <p:spPr>
          <a:xfrm>
            <a:off x="3447250" y="895000"/>
            <a:ext cx="1383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5" name="Google Shape;505;p53"/>
          <p:cNvSpPr/>
          <p:nvPr/>
        </p:nvSpPr>
        <p:spPr>
          <a:xfrm>
            <a:off x="2134000" y="766050"/>
            <a:ext cx="1430548" cy="3072025"/>
          </a:xfrm>
          <a:custGeom>
            <a:rect b="b" l="l" r="r" t="t"/>
            <a:pathLst>
              <a:path extrusionOk="0" h="122881" w="53780">
                <a:moveTo>
                  <a:pt x="0" y="82546"/>
                </a:moveTo>
                <a:lnTo>
                  <a:pt x="0" y="122569"/>
                </a:lnTo>
                <a:lnTo>
                  <a:pt x="53780" y="122881"/>
                </a:lnTo>
                <a:lnTo>
                  <a:pt x="53780" y="0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6" name="Google Shape;506;p53"/>
          <p:cNvSpPr txBox="1"/>
          <p:nvPr/>
        </p:nvSpPr>
        <p:spPr>
          <a:xfrm>
            <a:off x="3486400" y="297050"/>
            <a:ext cx="13053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麵包板匯流排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53"/>
          <p:cNvSpPr/>
          <p:nvPr/>
        </p:nvSpPr>
        <p:spPr>
          <a:xfrm>
            <a:off x="2212175" y="2360700"/>
            <a:ext cx="3603575" cy="805125"/>
          </a:xfrm>
          <a:custGeom>
            <a:rect b="b" l="l" r="r" t="t"/>
            <a:pathLst>
              <a:path extrusionOk="0" h="32205" w="144143">
                <a:moveTo>
                  <a:pt x="0" y="16259"/>
                </a:moveTo>
                <a:lnTo>
                  <a:pt x="0" y="31893"/>
                </a:lnTo>
                <a:lnTo>
                  <a:pt x="131636" y="32205"/>
                </a:lnTo>
                <a:lnTo>
                  <a:pt x="131636" y="312"/>
                </a:lnTo>
                <a:lnTo>
                  <a:pt x="144143" y="0"/>
                </a:ln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508" name="Google Shape;508;p53"/>
          <p:cNvCxnSpPr/>
          <p:nvPr/>
        </p:nvCxnSpPr>
        <p:spPr>
          <a:xfrm rot="10800000">
            <a:off x="5815750" y="2306100"/>
            <a:ext cx="0" cy="54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9" name="Google Shape;509;p53"/>
          <p:cNvSpPr/>
          <p:nvPr/>
        </p:nvSpPr>
        <p:spPr>
          <a:xfrm>
            <a:off x="4635400" y="898950"/>
            <a:ext cx="1579000" cy="1977650"/>
          </a:xfrm>
          <a:custGeom>
            <a:rect b="b" l="l" r="r" t="t"/>
            <a:pathLst>
              <a:path extrusionOk="0" h="79106" w="63160">
                <a:moveTo>
                  <a:pt x="56282" y="78481"/>
                </a:moveTo>
                <a:lnTo>
                  <a:pt x="63160" y="79106"/>
                </a:lnTo>
                <a:lnTo>
                  <a:pt x="63160" y="42836"/>
                </a:lnTo>
                <a:lnTo>
                  <a:pt x="0" y="42523"/>
                </a:lnTo>
                <a:lnTo>
                  <a:pt x="0" y="0"/>
                </a:ln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0" name="Google Shape;510;p53"/>
          <p:cNvSpPr/>
          <p:nvPr/>
        </p:nvSpPr>
        <p:spPr>
          <a:xfrm>
            <a:off x="4744850" y="773875"/>
            <a:ext cx="1625900" cy="2337250"/>
          </a:xfrm>
          <a:custGeom>
            <a:rect b="b" l="l" r="r" t="t"/>
            <a:pathLst>
              <a:path extrusionOk="0" h="93490" w="65036">
                <a:moveTo>
                  <a:pt x="51904" y="93177"/>
                </a:moveTo>
                <a:lnTo>
                  <a:pt x="65036" y="93490"/>
                </a:lnTo>
                <a:lnTo>
                  <a:pt x="65036" y="44400"/>
                </a:lnTo>
                <a:lnTo>
                  <a:pt x="312" y="44400"/>
                </a:lnTo>
                <a:lnTo>
                  <a:pt x="0" y="0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1" name="Google Shape;511;p53"/>
          <p:cNvSpPr/>
          <p:nvPr/>
        </p:nvSpPr>
        <p:spPr>
          <a:xfrm>
            <a:off x="3535775" y="734250"/>
            <a:ext cx="55200" cy="63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53"/>
          <p:cNvSpPr/>
          <p:nvPr/>
        </p:nvSpPr>
        <p:spPr>
          <a:xfrm>
            <a:off x="4714500" y="734250"/>
            <a:ext cx="55200" cy="63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53"/>
          <p:cNvSpPr/>
          <p:nvPr/>
        </p:nvSpPr>
        <p:spPr>
          <a:xfrm>
            <a:off x="1125625" y="770575"/>
            <a:ext cx="2712450" cy="1477375"/>
          </a:xfrm>
          <a:custGeom>
            <a:rect b="b" l="l" r="r" t="t"/>
            <a:pathLst>
              <a:path extrusionOk="0" h="59095" w="108498">
                <a:moveTo>
                  <a:pt x="0" y="41586"/>
                </a:moveTo>
                <a:lnTo>
                  <a:pt x="0" y="59095"/>
                </a:lnTo>
                <a:lnTo>
                  <a:pt x="108498" y="59095"/>
                </a:lnTo>
                <a:lnTo>
                  <a:pt x="108498" y="0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4" name="Google Shape;514;p53"/>
          <p:cNvSpPr/>
          <p:nvPr/>
        </p:nvSpPr>
        <p:spPr>
          <a:xfrm>
            <a:off x="1360125" y="898950"/>
            <a:ext cx="2378950" cy="1274150"/>
          </a:xfrm>
          <a:custGeom>
            <a:rect b="b" l="l" r="r" t="t"/>
            <a:pathLst>
              <a:path extrusionOk="0" h="50966" w="96304">
                <a:moveTo>
                  <a:pt x="0" y="36583"/>
                </a:moveTo>
                <a:lnTo>
                  <a:pt x="0" y="50966"/>
                </a:lnTo>
                <a:lnTo>
                  <a:pt x="96304" y="50653"/>
                </a:lnTo>
                <a:lnTo>
                  <a:pt x="96304" y="0"/>
                </a:ln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5" name="Google Shape;515;p53"/>
          <p:cNvSpPr/>
          <p:nvPr/>
        </p:nvSpPr>
        <p:spPr>
          <a:xfrm>
            <a:off x="3715200" y="863188"/>
            <a:ext cx="55200" cy="63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53"/>
          <p:cNvSpPr/>
          <p:nvPr/>
        </p:nvSpPr>
        <p:spPr>
          <a:xfrm>
            <a:off x="4606625" y="863188"/>
            <a:ext cx="55200" cy="63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53"/>
          <p:cNvSpPr/>
          <p:nvPr/>
        </p:nvSpPr>
        <p:spPr>
          <a:xfrm>
            <a:off x="3809625" y="734250"/>
            <a:ext cx="55200" cy="63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53"/>
          <p:cNvSpPr/>
          <p:nvPr/>
        </p:nvSpPr>
        <p:spPr>
          <a:xfrm>
            <a:off x="2833700" y="766775"/>
            <a:ext cx="1109650" cy="1333500"/>
          </a:xfrm>
          <a:custGeom>
            <a:rect b="b" l="l" r="r" t="t"/>
            <a:pathLst>
              <a:path extrusionOk="0" h="53340" w="44386">
                <a:moveTo>
                  <a:pt x="0" y="41529"/>
                </a:moveTo>
                <a:lnTo>
                  <a:pt x="0" y="53340"/>
                </a:lnTo>
                <a:lnTo>
                  <a:pt x="44386" y="53340"/>
                </a:lnTo>
                <a:lnTo>
                  <a:pt x="44386" y="0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9" name="Google Shape;519;p53"/>
          <p:cNvSpPr/>
          <p:nvPr/>
        </p:nvSpPr>
        <p:spPr>
          <a:xfrm>
            <a:off x="3076575" y="900125"/>
            <a:ext cx="963318" cy="1133403"/>
          </a:xfrm>
          <a:custGeom>
            <a:rect b="b" l="l" r="r" t="t"/>
            <a:pathLst>
              <a:path extrusionOk="0" h="45910" w="39243">
                <a:moveTo>
                  <a:pt x="0" y="36385"/>
                </a:moveTo>
                <a:lnTo>
                  <a:pt x="0" y="45910"/>
                </a:lnTo>
                <a:lnTo>
                  <a:pt x="39243" y="45720"/>
                </a:lnTo>
                <a:lnTo>
                  <a:pt x="39243" y="0"/>
                </a:ln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0" name="Google Shape;520;p53"/>
          <p:cNvSpPr/>
          <p:nvPr/>
        </p:nvSpPr>
        <p:spPr>
          <a:xfrm>
            <a:off x="3914400" y="734250"/>
            <a:ext cx="55200" cy="63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53"/>
          <p:cNvSpPr/>
          <p:nvPr/>
        </p:nvSpPr>
        <p:spPr>
          <a:xfrm>
            <a:off x="4015225" y="863188"/>
            <a:ext cx="55200" cy="63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53"/>
          <p:cNvSpPr/>
          <p:nvPr/>
        </p:nvSpPr>
        <p:spPr>
          <a:xfrm>
            <a:off x="2319350" y="2781300"/>
            <a:ext cx="3500425" cy="838200"/>
          </a:xfrm>
          <a:custGeom>
            <a:rect b="b" l="l" r="r" t="t"/>
            <a:pathLst>
              <a:path extrusionOk="0" h="33528" w="140017">
                <a:moveTo>
                  <a:pt x="0" y="0"/>
                </a:moveTo>
                <a:lnTo>
                  <a:pt x="0" y="33528"/>
                </a:lnTo>
                <a:lnTo>
                  <a:pt x="139827" y="33528"/>
                </a:lnTo>
                <a:lnTo>
                  <a:pt x="140017" y="30861"/>
                </a:lnTo>
              </a:path>
            </a:pathLst>
          </a:custGeom>
          <a:noFill/>
          <a:ln cap="flat" cmpd="sng" w="1905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3" name="Google Shape;523;p53"/>
          <p:cNvSpPr/>
          <p:nvPr/>
        </p:nvSpPr>
        <p:spPr>
          <a:xfrm>
            <a:off x="2357450" y="2781300"/>
            <a:ext cx="3452800" cy="957275"/>
          </a:xfrm>
          <a:custGeom>
            <a:rect b="b" l="l" r="r" t="t"/>
            <a:pathLst>
              <a:path extrusionOk="0" h="38291" w="138112">
                <a:moveTo>
                  <a:pt x="0" y="0"/>
                </a:moveTo>
                <a:lnTo>
                  <a:pt x="0" y="38291"/>
                </a:lnTo>
                <a:lnTo>
                  <a:pt x="138112" y="38291"/>
                </a:lnTo>
                <a:lnTo>
                  <a:pt x="138112" y="36005"/>
                </a:lnTo>
              </a:path>
            </a:pathLst>
          </a:custGeom>
          <a:noFill/>
          <a:ln cap="flat" cmpd="sng" w="1905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4" name="Google Shape;524;p53"/>
          <p:cNvSpPr/>
          <p:nvPr/>
        </p:nvSpPr>
        <p:spPr>
          <a:xfrm>
            <a:off x="2395550" y="2781300"/>
            <a:ext cx="6334125" cy="1666875"/>
          </a:xfrm>
          <a:custGeom>
            <a:rect b="b" l="l" r="r" t="t"/>
            <a:pathLst>
              <a:path extrusionOk="0" h="66675" w="253365">
                <a:moveTo>
                  <a:pt x="0" y="0"/>
                </a:moveTo>
                <a:lnTo>
                  <a:pt x="0" y="66675"/>
                </a:lnTo>
                <a:lnTo>
                  <a:pt x="253365" y="66675"/>
                </a:lnTo>
                <a:lnTo>
                  <a:pt x="253365" y="17336"/>
                </a:lnTo>
                <a:lnTo>
                  <a:pt x="247269" y="17336"/>
                </a:lnTo>
              </a:path>
            </a:pathLst>
          </a:custGeom>
          <a:noFill/>
          <a:ln cap="flat" cmpd="sng" w="1905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5" name="Google Shape;525;p53"/>
          <p:cNvSpPr/>
          <p:nvPr/>
        </p:nvSpPr>
        <p:spPr>
          <a:xfrm>
            <a:off x="2433650" y="2781300"/>
            <a:ext cx="6034075" cy="1619250"/>
          </a:xfrm>
          <a:custGeom>
            <a:rect b="b" l="l" r="r" t="t"/>
            <a:pathLst>
              <a:path extrusionOk="0" h="64770" w="241363">
                <a:moveTo>
                  <a:pt x="0" y="0"/>
                </a:moveTo>
                <a:lnTo>
                  <a:pt x="0" y="64770"/>
                </a:lnTo>
                <a:lnTo>
                  <a:pt x="236601" y="64770"/>
                </a:lnTo>
                <a:lnTo>
                  <a:pt x="236410" y="27051"/>
                </a:lnTo>
                <a:lnTo>
                  <a:pt x="241363" y="27051"/>
                </a:lnTo>
              </a:path>
            </a:pathLst>
          </a:custGeom>
          <a:noFill/>
          <a:ln cap="flat" cmpd="sng" w="1905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6" name="Google Shape;526;p53"/>
          <p:cNvSpPr txBox="1"/>
          <p:nvPr/>
        </p:nvSpPr>
        <p:spPr>
          <a:xfrm>
            <a:off x="2439925" y="338345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PA0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7" name="Google Shape;527;p53"/>
          <p:cNvSpPr txBox="1"/>
          <p:nvPr/>
        </p:nvSpPr>
        <p:spPr>
          <a:xfrm>
            <a:off x="2439925" y="3535825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PA1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8" name="Google Shape;528;p53"/>
          <p:cNvSpPr txBox="1"/>
          <p:nvPr/>
        </p:nvSpPr>
        <p:spPr>
          <a:xfrm>
            <a:off x="2439925" y="415285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PB2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53"/>
          <p:cNvSpPr txBox="1"/>
          <p:nvPr/>
        </p:nvSpPr>
        <p:spPr>
          <a:xfrm>
            <a:off x="2439925" y="4346775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PB10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53"/>
          <p:cNvSpPr/>
          <p:nvPr/>
        </p:nvSpPr>
        <p:spPr>
          <a:xfrm>
            <a:off x="2914650" y="1814525"/>
            <a:ext cx="6005525" cy="3019425"/>
          </a:xfrm>
          <a:custGeom>
            <a:rect b="b" l="l" r="r" t="t"/>
            <a:pathLst>
              <a:path extrusionOk="0" h="120777" w="240221">
                <a:moveTo>
                  <a:pt x="0" y="0"/>
                </a:moveTo>
                <a:lnTo>
                  <a:pt x="0" y="58483"/>
                </a:lnTo>
                <a:lnTo>
                  <a:pt x="10287" y="58483"/>
                </a:lnTo>
                <a:lnTo>
                  <a:pt x="10287" y="120777"/>
                </a:lnTo>
                <a:lnTo>
                  <a:pt x="240221" y="120777"/>
                </a:lnTo>
                <a:lnTo>
                  <a:pt x="240221" y="49149"/>
                </a:lnTo>
                <a:lnTo>
                  <a:pt x="221933" y="49149"/>
                </a:lnTo>
                <a:lnTo>
                  <a:pt x="222123" y="47244"/>
                </a:lnTo>
              </a:path>
            </a:pathLst>
          </a:cu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1" name="Google Shape;531;p53"/>
          <p:cNvSpPr/>
          <p:nvPr/>
        </p:nvSpPr>
        <p:spPr>
          <a:xfrm>
            <a:off x="2995625" y="1819275"/>
            <a:ext cx="2700325" cy="1395425"/>
          </a:xfrm>
          <a:custGeom>
            <a:rect b="b" l="l" r="r" t="t"/>
            <a:pathLst>
              <a:path extrusionOk="0" h="55817" w="108013">
                <a:moveTo>
                  <a:pt x="108013" y="55817"/>
                </a:moveTo>
                <a:lnTo>
                  <a:pt x="0" y="55817"/>
                </a:lnTo>
                <a:lnTo>
                  <a:pt x="0" y="0"/>
                </a:lnTo>
              </a:path>
            </a:pathLst>
          </a:cu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2" name="Google Shape;532;p53"/>
          <p:cNvSpPr txBox="1"/>
          <p:nvPr/>
        </p:nvSpPr>
        <p:spPr>
          <a:xfrm>
            <a:off x="1508775" y="440055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PA6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53"/>
          <p:cNvSpPr txBox="1"/>
          <p:nvPr/>
        </p:nvSpPr>
        <p:spPr>
          <a:xfrm>
            <a:off x="1508775" y="463155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PA7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53"/>
          <p:cNvSpPr txBox="1"/>
          <p:nvPr/>
        </p:nvSpPr>
        <p:spPr>
          <a:xfrm>
            <a:off x="3070925" y="391430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PB6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53"/>
          <p:cNvSpPr txBox="1"/>
          <p:nvPr/>
        </p:nvSpPr>
        <p:spPr>
          <a:xfrm>
            <a:off x="2868525" y="2747275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PB7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53"/>
          <p:cNvSpPr txBox="1"/>
          <p:nvPr/>
        </p:nvSpPr>
        <p:spPr>
          <a:xfrm>
            <a:off x="516525" y="414675"/>
            <a:ext cx="8076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Calibri"/>
                <a:ea typeface="Calibri"/>
                <a:cs typeface="Calibri"/>
                <a:sym typeface="Calibri"/>
              </a:rPr>
              <a:t>全貌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53"/>
          <p:cNvSpPr/>
          <p:nvPr/>
        </p:nvSpPr>
        <p:spPr>
          <a:xfrm>
            <a:off x="1200150" y="1814525"/>
            <a:ext cx="7591425" cy="2828925"/>
          </a:xfrm>
          <a:custGeom>
            <a:rect b="b" l="l" r="r" t="t"/>
            <a:pathLst>
              <a:path extrusionOk="0" h="113157" w="303657">
                <a:moveTo>
                  <a:pt x="0" y="0"/>
                </a:moveTo>
                <a:lnTo>
                  <a:pt x="0" y="42862"/>
                </a:lnTo>
                <a:lnTo>
                  <a:pt x="8001" y="42862"/>
                </a:lnTo>
                <a:lnTo>
                  <a:pt x="7811" y="113157"/>
                </a:lnTo>
                <a:lnTo>
                  <a:pt x="303657" y="113157"/>
                </a:lnTo>
                <a:lnTo>
                  <a:pt x="303657" y="40195"/>
                </a:lnTo>
                <a:lnTo>
                  <a:pt x="290513" y="40195"/>
                </a:lnTo>
                <a:lnTo>
                  <a:pt x="290703" y="38290"/>
                </a:lnTo>
              </a:path>
            </a:pathLst>
          </a:custGeom>
          <a:noFill/>
          <a:ln cap="flat" cmpd="sng" w="19050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8" name="Google Shape;538;p53"/>
          <p:cNvSpPr/>
          <p:nvPr/>
        </p:nvSpPr>
        <p:spPr>
          <a:xfrm>
            <a:off x="1281125" y="1819275"/>
            <a:ext cx="7572375" cy="2919425"/>
          </a:xfrm>
          <a:custGeom>
            <a:rect b="b" l="l" r="r" t="t"/>
            <a:pathLst>
              <a:path extrusionOk="0" h="116777" w="302895">
                <a:moveTo>
                  <a:pt x="0" y="0"/>
                </a:moveTo>
                <a:lnTo>
                  <a:pt x="0" y="39243"/>
                </a:lnTo>
                <a:lnTo>
                  <a:pt x="7620" y="39243"/>
                </a:lnTo>
                <a:lnTo>
                  <a:pt x="7620" y="116777"/>
                </a:lnTo>
                <a:lnTo>
                  <a:pt x="202120" y="116777"/>
                </a:lnTo>
                <a:lnTo>
                  <a:pt x="302895" y="116777"/>
                </a:lnTo>
                <a:lnTo>
                  <a:pt x="302895" y="44577"/>
                </a:lnTo>
                <a:lnTo>
                  <a:pt x="287274" y="44577"/>
                </a:lnTo>
                <a:lnTo>
                  <a:pt x="287274" y="42291"/>
                </a:lnTo>
              </a:path>
            </a:pathLst>
          </a:cu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9" name="Google Shape;539;p53"/>
          <p:cNvSpPr/>
          <p:nvPr/>
        </p:nvSpPr>
        <p:spPr>
          <a:xfrm>
            <a:off x="4972375" y="1616250"/>
            <a:ext cx="247500" cy="6138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53"/>
          <p:cNvSpPr txBox="1"/>
          <p:nvPr/>
        </p:nvSpPr>
        <p:spPr>
          <a:xfrm>
            <a:off x="4479225" y="2272275"/>
            <a:ext cx="9633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杜邦公-公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54"/>
          <p:cNvPicPr preferRelativeResize="0"/>
          <p:nvPr/>
        </p:nvPicPr>
        <p:blipFill rotWithShape="1">
          <a:blip r:embed="rId3">
            <a:alphaModFix/>
          </a:blip>
          <a:srcRect b="20721" l="36430" r="50000" t="52092"/>
          <a:stretch/>
        </p:blipFill>
        <p:spPr>
          <a:xfrm>
            <a:off x="1898493" y="2033508"/>
            <a:ext cx="683803" cy="828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54"/>
          <p:cNvPicPr preferRelativeResize="0"/>
          <p:nvPr/>
        </p:nvPicPr>
        <p:blipFill rotWithShape="1">
          <a:blip r:embed="rId3">
            <a:alphaModFix/>
          </a:blip>
          <a:srcRect b="21100" l="61988" r="30204" t="53043"/>
          <a:stretch/>
        </p:blipFill>
        <p:spPr>
          <a:xfrm rot="-5400000">
            <a:off x="420937" y="2742437"/>
            <a:ext cx="613902" cy="10641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7" name="Google Shape;547;p54"/>
          <p:cNvCxnSpPr/>
          <p:nvPr/>
        </p:nvCxnSpPr>
        <p:spPr>
          <a:xfrm flipH="1" rot="10800000">
            <a:off x="1197444" y="2765641"/>
            <a:ext cx="861000" cy="289200"/>
          </a:xfrm>
          <a:prstGeom prst="bentConnector3">
            <a:avLst>
              <a:gd fmla="val 99992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54"/>
          <p:cNvCxnSpPr/>
          <p:nvPr/>
        </p:nvCxnSpPr>
        <p:spPr>
          <a:xfrm flipH="1" rot="10800000">
            <a:off x="1202780" y="2754020"/>
            <a:ext cx="925500" cy="728700"/>
          </a:xfrm>
          <a:prstGeom prst="bentConnector3">
            <a:avLst>
              <a:gd fmla="val 10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54"/>
          <p:cNvCxnSpPr/>
          <p:nvPr/>
        </p:nvCxnSpPr>
        <p:spPr>
          <a:xfrm>
            <a:off x="103600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54"/>
          <p:cNvCxnSpPr/>
          <p:nvPr/>
        </p:nvCxnSpPr>
        <p:spPr>
          <a:xfrm>
            <a:off x="1116257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1" name="Google Shape;551;p54"/>
          <p:cNvCxnSpPr/>
          <p:nvPr/>
        </p:nvCxnSpPr>
        <p:spPr>
          <a:xfrm>
            <a:off x="119651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2" name="Google Shape;552;p54"/>
          <p:cNvCxnSpPr/>
          <p:nvPr/>
        </p:nvCxnSpPr>
        <p:spPr>
          <a:xfrm>
            <a:off x="127676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3" name="Google Shape;553;p54"/>
          <p:cNvCxnSpPr/>
          <p:nvPr/>
        </p:nvCxnSpPr>
        <p:spPr>
          <a:xfrm>
            <a:off x="135701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54"/>
          <p:cNvCxnSpPr/>
          <p:nvPr/>
        </p:nvCxnSpPr>
        <p:spPr>
          <a:xfrm>
            <a:off x="14372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5" name="Google Shape;555;p54"/>
          <p:cNvCxnSpPr/>
          <p:nvPr/>
        </p:nvCxnSpPr>
        <p:spPr>
          <a:xfrm>
            <a:off x="274991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6" name="Google Shape;556;p54"/>
          <p:cNvCxnSpPr/>
          <p:nvPr/>
        </p:nvCxnSpPr>
        <p:spPr>
          <a:xfrm>
            <a:off x="28301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7" name="Google Shape;557;p54"/>
          <p:cNvCxnSpPr/>
          <p:nvPr/>
        </p:nvCxnSpPr>
        <p:spPr>
          <a:xfrm>
            <a:off x="291042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8" name="Google Shape;558;p54"/>
          <p:cNvCxnSpPr/>
          <p:nvPr/>
        </p:nvCxnSpPr>
        <p:spPr>
          <a:xfrm>
            <a:off x="299067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9" name="Google Shape;559;p54"/>
          <p:cNvCxnSpPr/>
          <p:nvPr/>
        </p:nvCxnSpPr>
        <p:spPr>
          <a:xfrm>
            <a:off x="307092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54"/>
          <p:cNvCxnSpPr/>
          <p:nvPr/>
        </p:nvCxnSpPr>
        <p:spPr>
          <a:xfrm>
            <a:off x="3151179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54"/>
          <p:cNvCxnSpPr/>
          <p:nvPr/>
        </p:nvCxnSpPr>
        <p:spPr>
          <a:xfrm>
            <a:off x="1041382" y="1810691"/>
            <a:ext cx="957900" cy="745800"/>
          </a:xfrm>
          <a:prstGeom prst="bentConnector3">
            <a:avLst>
              <a:gd fmla="val -561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" name="Google Shape;562;p54"/>
          <p:cNvCxnSpPr/>
          <p:nvPr/>
        </p:nvCxnSpPr>
        <p:spPr>
          <a:xfrm flipH="1" rot="-5400000">
            <a:off x="1309005" y="1946891"/>
            <a:ext cx="826800" cy="554400"/>
          </a:xfrm>
          <a:prstGeom prst="bentConnector3">
            <a:avLst>
              <a:gd fmla="val 100011" name="adj1"/>
            </a:avLst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54"/>
          <p:cNvCxnSpPr/>
          <p:nvPr/>
        </p:nvCxnSpPr>
        <p:spPr>
          <a:xfrm rot="5400000">
            <a:off x="2261193" y="2048265"/>
            <a:ext cx="745800" cy="247500"/>
          </a:xfrm>
          <a:prstGeom prst="bentConnector3">
            <a:avLst>
              <a:gd fmla="val 100005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4" name="Google Shape;564;p54"/>
          <p:cNvCxnSpPr/>
          <p:nvPr/>
        </p:nvCxnSpPr>
        <p:spPr>
          <a:xfrm rot="5400000">
            <a:off x="2436599" y="1901070"/>
            <a:ext cx="809400" cy="640200"/>
          </a:xfrm>
          <a:prstGeom prst="bentConnector3">
            <a:avLst>
              <a:gd fmla="val 100009" name="adj1"/>
            </a:avLst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54"/>
          <p:cNvSpPr/>
          <p:nvPr/>
        </p:nvSpPr>
        <p:spPr>
          <a:xfrm>
            <a:off x="858433" y="1562028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54"/>
          <p:cNvSpPr/>
          <p:nvPr/>
        </p:nvSpPr>
        <p:spPr>
          <a:xfrm>
            <a:off x="2582288" y="1573623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54"/>
          <p:cNvSpPr txBox="1"/>
          <p:nvPr/>
        </p:nvSpPr>
        <p:spPr>
          <a:xfrm>
            <a:off x="1756219" y="1509930"/>
            <a:ext cx="683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馬達線組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8" name="Google Shape;568;p54"/>
          <p:cNvCxnSpPr>
            <a:stCxn id="567" idx="1"/>
            <a:endCxn id="565" idx="6"/>
          </p:cNvCxnSpPr>
          <p:nvPr/>
        </p:nvCxnSpPr>
        <p:spPr>
          <a:xfrm flipH="1">
            <a:off x="1613719" y="1654530"/>
            <a:ext cx="142500" cy="5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9" name="Google Shape;569;p54"/>
          <p:cNvCxnSpPr>
            <a:stCxn id="567" idx="3"/>
            <a:endCxn id="566" idx="2"/>
          </p:cNvCxnSpPr>
          <p:nvPr/>
        </p:nvCxnSpPr>
        <p:spPr>
          <a:xfrm>
            <a:off x="2439919" y="1654530"/>
            <a:ext cx="142500" cy="6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70" name="Google Shape;570;p54"/>
          <p:cNvPicPr preferRelativeResize="0"/>
          <p:nvPr/>
        </p:nvPicPr>
        <p:blipFill rotWithShape="1">
          <a:blip r:embed="rId4">
            <a:alphaModFix/>
          </a:blip>
          <a:srcRect b="3917" l="11614" r="11414" t="3908"/>
          <a:stretch/>
        </p:blipFill>
        <p:spPr>
          <a:xfrm>
            <a:off x="5565600" y="575450"/>
            <a:ext cx="3126750" cy="37443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p54"/>
          <p:cNvCxnSpPr/>
          <p:nvPr/>
        </p:nvCxnSpPr>
        <p:spPr>
          <a:xfrm>
            <a:off x="3447250" y="766050"/>
            <a:ext cx="1383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54"/>
          <p:cNvCxnSpPr/>
          <p:nvPr/>
        </p:nvCxnSpPr>
        <p:spPr>
          <a:xfrm>
            <a:off x="3447250" y="895000"/>
            <a:ext cx="1383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3" name="Google Shape;573;p54"/>
          <p:cNvSpPr/>
          <p:nvPr/>
        </p:nvSpPr>
        <p:spPr>
          <a:xfrm>
            <a:off x="2134000" y="766050"/>
            <a:ext cx="1430548" cy="3072025"/>
          </a:xfrm>
          <a:custGeom>
            <a:rect b="b" l="l" r="r" t="t"/>
            <a:pathLst>
              <a:path extrusionOk="0" h="122881" w="53780">
                <a:moveTo>
                  <a:pt x="0" y="82546"/>
                </a:moveTo>
                <a:lnTo>
                  <a:pt x="0" y="122569"/>
                </a:lnTo>
                <a:lnTo>
                  <a:pt x="53780" y="122881"/>
                </a:lnTo>
                <a:lnTo>
                  <a:pt x="53780" y="0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4" name="Google Shape;574;p54"/>
          <p:cNvSpPr txBox="1"/>
          <p:nvPr/>
        </p:nvSpPr>
        <p:spPr>
          <a:xfrm>
            <a:off x="3486400" y="297050"/>
            <a:ext cx="13053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麵包板匯流排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54"/>
          <p:cNvSpPr/>
          <p:nvPr/>
        </p:nvSpPr>
        <p:spPr>
          <a:xfrm>
            <a:off x="3535775" y="734250"/>
            <a:ext cx="55200" cy="63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54"/>
          <p:cNvSpPr/>
          <p:nvPr/>
        </p:nvSpPr>
        <p:spPr>
          <a:xfrm>
            <a:off x="4714500" y="734250"/>
            <a:ext cx="55200" cy="63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54"/>
          <p:cNvSpPr/>
          <p:nvPr/>
        </p:nvSpPr>
        <p:spPr>
          <a:xfrm>
            <a:off x="1125625" y="770575"/>
            <a:ext cx="2712450" cy="1477375"/>
          </a:xfrm>
          <a:custGeom>
            <a:rect b="b" l="l" r="r" t="t"/>
            <a:pathLst>
              <a:path extrusionOk="0" h="59095" w="108498">
                <a:moveTo>
                  <a:pt x="0" y="41586"/>
                </a:moveTo>
                <a:lnTo>
                  <a:pt x="0" y="59095"/>
                </a:lnTo>
                <a:lnTo>
                  <a:pt x="108498" y="59095"/>
                </a:lnTo>
                <a:lnTo>
                  <a:pt x="108498" y="0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8" name="Google Shape;578;p54"/>
          <p:cNvSpPr/>
          <p:nvPr/>
        </p:nvSpPr>
        <p:spPr>
          <a:xfrm>
            <a:off x="1360125" y="898950"/>
            <a:ext cx="2378950" cy="1274150"/>
          </a:xfrm>
          <a:custGeom>
            <a:rect b="b" l="l" r="r" t="t"/>
            <a:pathLst>
              <a:path extrusionOk="0" h="50966" w="96304">
                <a:moveTo>
                  <a:pt x="0" y="36583"/>
                </a:moveTo>
                <a:lnTo>
                  <a:pt x="0" y="50966"/>
                </a:lnTo>
                <a:lnTo>
                  <a:pt x="96304" y="50653"/>
                </a:lnTo>
                <a:lnTo>
                  <a:pt x="96304" y="0"/>
                </a:ln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9" name="Google Shape;579;p54"/>
          <p:cNvSpPr/>
          <p:nvPr/>
        </p:nvSpPr>
        <p:spPr>
          <a:xfrm>
            <a:off x="3715200" y="863188"/>
            <a:ext cx="55200" cy="63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54"/>
          <p:cNvSpPr/>
          <p:nvPr/>
        </p:nvSpPr>
        <p:spPr>
          <a:xfrm>
            <a:off x="4606625" y="863188"/>
            <a:ext cx="55200" cy="63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54"/>
          <p:cNvSpPr/>
          <p:nvPr/>
        </p:nvSpPr>
        <p:spPr>
          <a:xfrm>
            <a:off x="3809625" y="734250"/>
            <a:ext cx="55200" cy="63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54"/>
          <p:cNvSpPr/>
          <p:nvPr/>
        </p:nvSpPr>
        <p:spPr>
          <a:xfrm>
            <a:off x="2833700" y="766775"/>
            <a:ext cx="1109650" cy="1333500"/>
          </a:xfrm>
          <a:custGeom>
            <a:rect b="b" l="l" r="r" t="t"/>
            <a:pathLst>
              <a:path extrusionOk="0" h="53340" w="44386">
                <a:moveTo>
                  <a:pt x="0" y="41529"/>
                </a:moveTo>
                <a:lnTo>
                  <a:pt x="0" y="53340"/>
                </a:lnTo>
                <a:lnTo>
                  <a:pt x="44386" y="53340"/>
                </a:lnTo>
                <a:lnTo>
                  <a:pt x="44386" y="0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3" name="Google Shape;583;p54"/>
          <p:cNvSpPr/>
          <p:nvPr/>
        </p:nvSpPr>
        <p:spPr>
          <a:xfrm>
            <a:off x="3076575" y="900125"/>
            <a:ext cx="963318" cy="1133403"/>
          </a:xfrm>
          <a:custGeom>
            <a:rect b="b" l="l" r="r" t="t"/>
            <a:pathLst>
              <a:path extrusionOk="0" h="45910" w="39243">
                <a:moveTo>
                  <a:pt x="0" y="36385"/>
                </a:moveTo>
                <a:lnTo>
                  <a:pt x="0" y="45910"/>
                </a:lnTo>
                <a:lnTo>
                  <a:pt x="39243" y="45720"/>
                </a:lnTo>
                <a:lnTo>
                  <a:pt x="39243" y="0"/>
                </a:ln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4" name="Google Shape;584;p54"/>
          <p:cNvSpPr/>
          <p:nvPr/>
        </p:nvSpPr>
        <p:spPr>
          <a:xfrm>
            <a:off x="3914400" y="734250"/>
            <a:ext cx="55200" cy="63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54"/>
          <p:cNvSpPr/>
          <p:nvPr/>
        </p:nvSpPr>
        <p:spPr>
          <a:xfrm>
            <a:off x="4015225" y="863188"/>
            <a:ext cx="55200" cy="636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54"/>
          <p:cNvSpPr/>
          <p:nvPr/>
        </p:nvSpPr>
        <p:spPr>
          <a:xfrm>
            <a:off x="4635400" y="898950"/>
            <a:ext cx="1579000" cy="1977650"/>
          </a:xfrm>
          <a:custGeom>
            <a:rect b="b" l="l" r="r" t="t"/>
            <a:pathLst>
              <a:path extrusionOk="0" h="79106" w="63160">
                <a:moveTo>
                  <a:pt x="56282" y="78481"/>
                </a:moveTo>
                <a:lnTo>
                  <a:pt x="63160" y="79106"/>
                </a:lnTo>
                <a:lnTo>
                  <a:pt x="63160" y="42836"/>
                </a:lnTo>
                <a:lnTo>
                  <a:pt x="0" y="42523"/>
                </a:lnTo>
                <a:lnTo>
                  <a:pt x="0" y="0"/>
                </a:ln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7" name="Google Shape;587;p54"/>
          <p:cNvSpPr txBox="1"/>
          <p:nvPr/>
        </p:nvSpPr>
        <p:spPr>
          <a:xfrm>
            <a:off x="516525" y="414675"/>
            <a:ext cx="20952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Calibri"/>
                <a:ea typeface="Calibri"/>
                <a:cs typeface="Calibri"/>
                <a:sym typeface="Calibri"/>
              </a:rPr>
              <a:t>分解-電源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54"/>
          <p:cNvSpPr/>
          <p:nvPr/>
        </p:nvSpPr>
        <p:spPr>
          <a:xfrm>
            <a:off x="4744850" y="773875"/>
            <a:ext cx="1625900" cy="2337250"/>
          </a:xfrm>
          <a:custGeom>
            <a:rect b="b" l="l" r="r" t="t"/>
            <a:pathLst>
              <a:path extrusionOk="0" h="93490" w="65036">
                <a:moveTo>
                  <a:pt x="51904" y="93177"/>
                </a:moveTo>
                <a:lnTo>
                  <a:pt x="65036" y="93490"/>
                </a:lnTo>
                <a:lnTo>
                  <a:pt x="65036" y="44400"/>
                </a:lnTo>
                <a:lnTo>
                  <a:pt x="312" y="44400"/>
                </a:lnTo>
                <a:lnTo>
                  <a:pt x="0" y="0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9" name="Google Shape;589;p54"/>
          <p:cNvSpPr/>
          <p:nvPr/>
        </p:nvSpPr>
        <p:spPr>
          <a:xfrm>
            <a:off x="2212175" y="2360700"/>
            <a:ext cx="3603575" cy="805125"/>
          </a:xfrm>
          <a:custGeom>
            <a:rect b="b" l="l" r="r" t="t"/>
            <a:pathLst>
              <a:path extrusionOk="0" h="32205" w="144143">
                <a:moveTo>
                  <a:pt x="0" y="16259"/>
                </a:moveTo>
                <a:lnTo>
                  <a:pt x="0" y="31893"/>
                </a:lnTo>
                <a:lnTo>
                  <a:pt x="131636" y="32205"/>
                </a:lnTo>
                <a:lnTo>
                  <a:pt x="131636" y="312"/>
                </a:lnTo>
                <a:lnTo>
                  <a:pt x="144143" y="0"/>
                </a:ln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590" name="Google Shape;590;p54"/>
          <p:cNvCxnSpPr/>
          <p:nvPr/>
        </p:nvCxnSpPr>
        <p:spPr>
          <a:xfrm>
            <a:off x="5805525" y="2298925"/>
            <a:ext cx="7200" cy="5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1" name="Google Shape;591;p54"/>
          <p:cNvCxnSpPr/>
          <p:nvPr/>
        </p:nvCxnSpPr>
        <p:spPr>
          <a:xfrm>
            <a:off x="5820075" y="2291650"/>
            <a:ext cx="0" cy="94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55"/>
          <p:cNvPicPr preferRelativeResize="0"/>
          <p:nvPr/>
        </p:nvPicPr>
        <p:blipFill rotWithShape="1">
          <a:blip r:embed="rId3">
            <a:alphaModFix/>
          </a:blip>
          <a:srcRect b="20721" l="36430" r="50000" t="52092"/>
          <a:stretch/>
        </p:blipFill>
        <p:spPr>
          <a:xfrm>
            <a:off x="1898493" y="2033508"/>
            <a:ext cx="683803" cy="828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55"/>
          <p:cNvPicPr preferRelativeResize="0"/>
          <p:nvPr/>
        </p:nvPicPr>
        <p:blipFill rotWithShape="1">
          <a:blip r:embed="rId3">
            <a:alphaModFix/>
          </a:blip>
          <a:srcRect b="21100" l="61988" r="30204" t="53043"/>
          <a:stretch/>
        </p:blipFill>
        <p:spPr>
          <a:xfrm rot="-5400000">
            <a:off x="420937" y="2742437"/>
            <a:ext cx="613902" cy="10641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8" name="Google Shape;598;p55"/>
          <p:cNvCxnSpPr/>
          <p:nvPr/>
        </p:nvCxnSpPr>
        <p:spPr>
          <a:xfrm flipH="1" rot="10800000">
            <a:off x="1197444" y="2765641"/>
            <a:ext cx="861000" cy="289200"/>
          </a:xfrm>
          <a:prstGeom prst="bentConnector3">
            <a:avLst>
              <a:gd fmla="val 99992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55"/>
          <p:cNvCxnSpPr/>
          <p:nvPr/>
        </p:nvCxnSpPr>
        <p:spPr>
          <a:xfrm flipH="1" rot="10800000">
            <a:off x="1202780" y="2754020"/>
            <a:ext cx="925500" cy="728700"/>
          </a:xfrm>
          <a:prstGeom prst="bentConnector3">
            <a:avLst>
              <a:gd fmla="val 10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0" name="Google Shape;600;p55"/>
          <p:cNvCxnSpPr/>
          <p:nvPr/>
        </p:nvCxnSpPr>
        <p:spPr>
          <a:xfrm>
            <a:off x="103600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p55"/>
          <p:cNvCxnSpPr/>
          <p:nvPr/>
        </p:nvCxnSpPr>
        <p:spPr>
          <a:xfrm>
            <a:off x="1116257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2" name="Google Shape;602;p55"/>
          <p:cNvCxnSpPr/>
          <p:nvPr/>
        </p:nvCxnSpPr>
        <p:spPr>
          <a:xfrm>
            <a:off x="119651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3" name="Google Shape;603;p55"/>
          <p:cNvCxnSpPr/>
          <p:nvPr/>
        </p:nvCxnSpPr>
        <p:spPr>
          <a:xfrm>
            <a:off x="127676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55"/>
          <p:cNvCxnSpPr/>
          <p:nvPr/>
        </p:nvCxnSpPr>
        <p:spPr>
          <a:xfrm>
            <a:off x="135701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p55"/>
          <p:cNvCxnSpPr/>
          <p:nvPr/>
        </p:nvCxnSpPr>
        <p:spPr>
          <a:xfrm>
            <a:off x="14372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55"/>
          <p:cNvCxnSpPr/>
          <p:nvPr/>
        </p:nvCxnSpPr>
        <p:spPr>
          <a:xfrm>
            <a:off x="274991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55"/>
          <p:cNvCxnSpPr/>
          <p:nvPr/>
        </p:nvCxnSpPr>
        <p:spPr>
          <a:xfrm>
            <a:off x="28301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55"/>
          <p:cNvCxnSpPr/>
          <p:nvPr/>
        </p:nvCxnSpPr>
        <p:spPr>
          <a:xfrm>
            <a:off x="291042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9" name="Google Shape;609;p55"/>
          <p:cNvCxnSpPr/>
          <p:nvPr/>
        </p:nvCxnSpPr>
        <p:spPr>
          <a:xfrm>
            <a:off x="299067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55"/>
          <p:cNvCxnSpPr/>
          <p:nvPr/>
        </p:nvCxnSpPr>
        <p:spPr>
          <a:xfrm>
            <a:off x="307092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55"/>
          <p:cNvCxnSpPr/>
          <p:nvPr/>
        </p:nvCxnSpPr>
        <p:spPr>
          <a:xfrm>
            <a:off x="3151179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55"/>
          <p:cNvCxnSpPr/>
          <p:nvPr/>
        </p:nvCxnSpPr>
        <p:spPr>
          <a:xfrm>
            <a:off x="1041382" y="1810691"/>
            <a:ext cx="957900" cy="745800"/>
          </a:xfrm>
          <a:prstGeom prst="bentConnector3">
            <a:avLst>
              <a:gd fmla="val -561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55"/>
          <p:cNvCxnSpPr/>
          <p:nvPr/>
        </p:nvCxnSpPr>
        <p:spPr>
          <a:xfrm flipH="1" rot="-5400000">
            <a:off x="1309005" y="1946891"/>
            <a:ext cx="826800" cy="554400"/>
          </a:xfrm>
          <a:prstGeom prst="bentConnector3">
            <a:avLst>
              <a:gd fmla="val 100011" name="adj1"/>
            </a:avLst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55"/>
          <p:cNvCxnSpPr/>
          <p:nvPr/>
        </p:nvCxnSpPr>
        <p:spPr>
          <a:xfrm rot="5400000">
            <a:off x="2261193" y="2048265"/>
            <a:ext cx="745800" cy="247500"/>
          </a:xfrm>
          <a:prstGeom prst="bentConnector3">
            <a:avLst>
              <a:gd fmla="val 100005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55"/>
          <p:cNvCxnSpPr/>
          <p:nvPr/>
        </p:nvCxnSpPr>
        <p:spPr>
          <a:xfrm rot="5400000">
            <a:off x="2436599" y="1901070"/>
            <a:ext cx="809400" cy="640200"/>
          </a:xfrm>
          <a:prstGeom prst="bentConnector3">
            <a:avLst>
              <a:gd fmla="val 100009" name="adj1"/>
            </a:avLst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6" name="Google Shape;616;p55"/>
          <p:cNvSpPr/>
          <p:nvPr/>
        </p:nvSpPr>
        <p:spPr>
          <a:xfrm>
            <a:off x="858433" y="1562028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55"/>
          <p:cNvSpPr/>
          <p:nvPr/>
        </p:nvSpPr>
        <p:spPr>
          <a:xfrm>
            <a:off x="2582288" y="1573623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55"/>
          <p:cNvSpPr txBox="1"/>
          <p:nvPr/>
        </p:nvSpPr>
        <p:spPr>
          <a:xfrm>
            <a:off x="1756219" y="1509930"/>
            <a:ext cx="683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馬達線組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19" name="Google Shape;619;p55"/>
          <p:cNvCxnSpPr>
            <a:stCxn id="618" idx="1"/>
            <a:endCxn id="616" idx="6"/>
          </p:cNvCxnSpPr>
          <p:nvPr/>
        </p:nvCxnSpPr>
        <p:spPr>
          <a:xfrm flipH="1">
            <a:off x="1613719" y="1654530"/>
            <a:ext cx="142500" cy="5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0" name="Google Shape;620;p55"/>
          <p:cNvCxnSpPr>
            <a:stCxn id="618" idx="3"/>
            <a:endCxn id="617" idx="2"/>
          </p:cNvCxnSpPr>
          <p:nvPr/>
        </p:nvCxnSpPr>
        <p:spPr>
          <a:xfrm>
            <a:off x="2439919" y="1654530"/>
            <a:ext cx="142500" cy="6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21" name="Google Shape;621;p55"/>
          <p:cNvPicPr preferRelativeResize="0"/>
          <p:nvPr/>
        </p:nvPicPr>
        <p:blipFill rotWithShape="1">
          <a:blip r:embed="rId4">
            <a:alphaModFix/>
          </a:blip>
          <a:srcRect b="3917" l="11614" r="11414" t="3908"/>
          <a:stretch/>
        </p:blipFill>
        <p:spPr>
          <a:xfrm>
            <a:off x="5565600" y="575450"/>
            <a:ext cx="3126750" cy="37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55"/>
          <p:cNvSpPr/>
          <p:nvPr/>
        </p:nvSpPr>
        <p:spPr>
          <a:xfrm>
            <a:off x="2319350" y="2781300"/>
            <a:ext cx="3500425" cy="838200"/>
          </a:xfrm>
          <a:custGeom>
            <a:rect b="b" l="l" r="r" t="t"/>
            <a:pathLst>
              <a:path extrusionOk="0" h="33528" w="140017">
                <a:moveTo>
                  <a:pt x="0" y="0"/>
                </a:moveTo>
                <a:lnTo>
                  <a:pt x="0" y="33528"/>
                </a:lnTo>
                <a:lnTo>
                  <a:pt x="139827" y="33528"/>
                </a:lnTo>
                <a:lnTo>
                  <a:pt x="140017" y="30861"/>
                </a:lnTo>
              </a:path>
            </a:pathLst>
          </a:custGeom>
          <a:noFill/>
          <a:ln cap="flat" cmpd="sng" w="1905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23" name="Google Shape;623;p55"/>
          <p:cNvSpPr/>
          <p:nvPr/>
        </p:nvSpPr>
        <p:spPr>
          <a:xfrm>
            <a:off x="2357450" y="2781300"/>
            <a:ext cx="3452800" cy="957275"/>
          </a:xfrm>
          <a:custGeom>
            <a:rect b="b" l="l" r="r" t="t"/>
            <a:pathLst>
              <a:path extrusionOk="0" h="38291" w="138112">
                <a:moveTo>
                  <a:pt x="0" y="0"/>
                </a:moveTo>
                <a:lnTo>
                  <a:pt x="0" y="38291"/>
                </a:lnTo>
                <a:lnTo>
                  <a:pt x="138112" y="38291"/>
                </a:lnTo>
                <a:lnTo>
                  <a:pt x="138112" y="36005"/>
                </a:lnTo>
              </a:path>
            </a:pathLst>
          </a:custGeom>
          <a:noFill/>
          <a:ln cap="flat" cmpd="sng" w="1905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24" name="Google Shape;624;p55"/>
          <p:cNvSpPr txBox="1"/>
          <p:nvPr/>
        </p:nvSpPr>
        <p:spPr>
          <a:xfrm>
            <a:off x="2439925" y="338345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PA0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55"/>
          <p:cNvSpPr txBox="1"/>
          <p:nvPr/>
        </p:nvSpPr>
        <p:spPr>
          <a:xfrm>
            <a:off x="2439925" y="3535825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PA1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p55"/>
          <p:cNvSpPr txBox="1"/>
          <p:nvPr/>
        </p:nvSpPr>
        <p:spPr>
          <a:xfrm>
            <a:off x="516525" y="414675"/>
            <a:ext cx="20952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Calibri"/>
                <a:ea typeface="Calibri"/>
                <a:cs typeface="Calibri"/>
                <a:sym typeface="Calibri"/>
              </a:rPr>
              <a:t>分解-馬達0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Google Shape;631;p56"/>
          <p:cNvPicPr preferRelativeResize="0"/>
          <p:nvPr/>
        </p:nvPicPr>
        <p:blipFill rotWithShape="1">
          <a:blip r:embed="rId3">
            <a:alphaModFix/>
          </a:blip>
          <a:srcRect b="20721" l="36430" r="50000" t="52092"/>
          <a:stretch/>
        </p:blipFill>
        <p:spPr>
          <a:xfrm>
            <a:off x="1898493" y="2033508"/>
            <a:ext cx="683803" cy="828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2" name="Google Shape;632;p56"/>
          <p:cNvPicPr preferRelativeResize="0"/>
          <p:nvPr/>
        </p:nvPicPr>
        <p:blipFill rotWithShape="1">
          <a:blip r:embed="rId3">
            <a:alphaModFix/>
          </a:blip>
          <a:srcRect b="21100" l="61988" r="30204" t="53043"/>
          <a:stretch/>
        </p:blipFill>
        <p:spPr>
          <a:xfrm rot="-5400000">
            <a:off x="420937" y="2742437"/>
            <a:ext cx="613902" cy="10641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3" name="Google Shape;633;p56"/>
          <p:cNvCxnSpPr/>
          <p:nvPr/>
        </p:nvCxnSpPr>
        <p:spPr>
          <a:xfrm flipH="1" rot="10800000">
            <a:off x="1197444" y="2765641"/>
            <a:ext cx="861000" cy="289200"/>
          </a:xfrm>
          <a:prstGeom prst="bentConnector3">
            <a:avLst>
              <a:gd fmla="val 99992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4" name="Google Shape;634;p56"/>
          <p:cNvCxnSpPr/>
          <p:nvPr/>
        </p:nvCxnSpPr>
        <p:spPr>
          <a:xfrm flipH="1" rot="10800000">
            <a:off x="1202780" y="2754020"/>
            <a:ext cx="925500" cy="728700"/>
          </a:xfrm>
          <a:prstGeom prst="bentConnector3">
            <a:avLst>
              <a:gd fmla="val 10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5" name="Google Shape;635;p56"/>
          <p:cNvCxnSpPr/>
          <p:nvPr/>
        </p:nvCxnSpPr>
        <p:spPr>
          <a:xfrm>
            <a:off x="103600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6" name="Google Shape;636;p56"/>
          <p:cNvCxnSpPr/>
          <p:nvPr/>
        </p:nvCxnSpPr>
        <p:spPr>
          <a:xfrm>
            <a:off x="1116257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56"/>
          <p:cNvCxnSpPr/>
          <p:nvPr/>
        </p:nvCxnSpPr>
        <p:spPr>
          <a:xfrm>
            <a:off x="119651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8" name="Google Shape;638;p56"/>
          <p:cNvCxnSpPr/>
          <p:nvPr/>
        </p:nvCxnSpPr>
        <p:spPr>
          <a:xfrm>
            <a:off x="127676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9" name="Google Shape;639;p56"/>
          <p:cNvCxnSpPr/>
          <p:nvPr/>
        </p:nvCxnSpPr>
        <p:spPr>
          <a:xfrm>
            <a:off x="135701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56"/>
          <p:cNvCxnSpPr/>
          <p:nvPr/>
        </p:nvCxnSpPr>
        <p:spPr>
          <a:xfrm>
            <a:off x="14372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56"/>
          <p:cNvCxnSpPr/>
          <p:nvPr/>
        </p:nvCxnSpPr>
        <p:spPr>
          <a:xfrm>
            <a:off x="274991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2" name="Google Shape;642;p56"/>
          <p:cNvCxnSpPr/>
          <p:nvPr/>
        </p:nvCxnSpPr>
        <p:spPr>
          <a:xfrm>
            <a:off x="28301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56"/>
          <p:cNvCxnSpPr/>
          <p:nvPr/>
        </p:nvCxnSpPr>
        <p:spPr>
          <a:xfrm>
            <a:off x="291042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56"/>
          <p:cNvCxnSpPr/>
          <p:nvPr/>
        </p:nvCxnSpPr>
        <p:spPr>
          <a:xfrm>
            <a:off x="299067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5" name="Google Shape;645;p56"/>
          <p:cNvCxnSpPr/>
          <p:nvPr/>
        </p:nvCxnSpPr>
        <p:spPr>
          <a:xfrm>
            <a:off x="307092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6" name="Google Shape;646;p56"/>
          <p:cNvCxnSpPr/>
          <p:nvPr/>
        </p:nvCxnSpPr>
        <p:spPr>
          <a:xfrm>
            <a:off x="3151179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7" name="Google Shape;647;p56"/>
          <p:cNvCxnSpPr/>
          <p:nvPr/>
        </p:nvCxnSpPr>
        <p:spPr>
          <a:xfrm>
            <a:off x="1041382" y="1810691"/>
            <a:ext cx="957900" cy="745800"/>
          </a:xfrm>
          <a:prstGeom prst="bentConnector3">
            <a:avLst>
              <a:gd fmla="val -561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8" name="Google Shape;648;p56"/>
          <p:cNvCxnSpPr/>
          <p:nvPr/>
        </p:nvCxnSpPr>
        <p:spPr>
          <a:xfrm flipH="1" rot="-5400000">
            <a:off x="1309005" y="1946891"/>
            <a:ext cx="826800" cy="554400"/>
          </a:xfrm>
          <a:prstGeom prst="bentConnector3">
            <a:avLst>
              <a:gd fmla="val 100011" name="adj1"/>
            </a:avLst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9" name="Google Shape;649;p56"/>
          <p:cNvCxnSpPr/>
          <p:nvPr/>
        </p:nvCxnSpPr>
        <p:spPr>
          <a:xfrm rot="5400000">
            <a:off x="2261193" y="2048265"/>
            <a:ext cx="745800" cy="247500"/>
          </a:xfrm>
          <a:prstGeom prst="bentConnector3">
            <a:avLst>
              <a:gd fmla="val 100005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0" name="Google Shape;650;p56"/>
          <p:cNvCxnSpPr/>
          <p:nvPr/>
        </p:nvCxnSpPr>
        <p:spPr>
          <a:xfrm rot="5400000">
            <a:off x="2436599" y="1901070"/>
            <a:ext cx="809400" cy="640200"/>
          </a:xfrm>
          <a:prstGeom prst="bentConnector3">
            <a:avLst>
              <a:gd fmla="val 100009" name="adj1"/>
            </a:avLst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1" name="Google Shape;651;p56"/>
          <p:cNvSpPr/>
          <p:nvPr/>
        </p:nvSpPr>
        <p:spPr>
          <a:xfrm>
            <a:off x="858433" y="1562028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56"/>
          <p:cNvSpPr/>
          <p:nvPr/>
        </p:nvSpPr>
        <p:spPr>
          <a:xfrm>
            <a:off x="2582288" y="1573623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56"/>
          <p:cNvSpPr txBox="1"/>
          <p:nvPr/>
        </p:nvSpPr>
        <p:spPr>
          <a:xfrm>
            <a:off x="1756219" y="1509930"/>
            <a:ext cx="683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馬達線組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54" name="Google Shape;654;p56"/>
          <p:cNvCxnSpPr>
            <a:stCxn id="653" idx="1"/>
            <a:endCxn id="651" idx="6"/>
          </p:cNvCxnSpPr>
          <p:nvPr/>
        </p:nvCxnSpPr>
        <p:spPr>
          <a:xfrm flipH="1">
            <a:off x="1613719" y="1654530"/>
            <a:ext cx="142500" cy="5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5" name="Google Shape;655;p56"/>
          <p:cNvCxnSpPr>
            <a:stCxn id="653" idx="3"/>
            <a:endCxn id="652" idx="2"/>
          </p:cNvCxnSpPr>
          <p:nvPr/>
        </p:nvCxnSpPr>
        <p:spPr>
          <a:xfrm>
            <a:off x="2439919" y="1654530"/>
            <a:ext cx="142500" cy="6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56" name="Google Shape;656;p56"/>
          <p:cNvPicPr preferRelativeResize="0"/>
          <p:nvPr/>
        </p:nvPicPr>
        <p:blipFill rotWithShape="1">
          <a:blip r:embed="rId4">
            <a:alphaModFix/>
          </a:blip>
          <a:srcRect b="3917" l="11614" r="11414" t="3908"/>
          <a:stretch/>
        </p:blipFill>
        <p:spPr>
          <a:xfrm>
            <a:off x="5565600" y="575450"/>
            <a:ext cx="3126750" cy="37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56"/>
          <p:cNvSpPr/>
          <p:nvPr/>
        </p:nvSpPr>
        <p:spPr>
          <a:xfrm>
            <a:off x="2395550" y="2781300"/>
            <a:ext cx="6334125" cy="1666875"/>
          </a:xfrm>
          <a:custGeom>
            <a:rect b="b" l="l" r="r" t="t"/>
            <a:pathLst>
              <a:path extrusionOk="0" h="66675" w="253365">
                <a:moveTo>
                  <a:pt x="0" y="0"/>
                </a:moveTo>
                <a:lnTo>
                  <a:pt x="0" y="66675"/>
                </a:lnTo>
                <a:lnTo>
                  <a:pt x="253365" y="66675"/>
                </a:lnTo>
                <a:lnTo>
                  <a:pt x="253365" y="17336"/>
                </a:lnTo>
                <a:lnTo>
                  <a:pt x="247269" y="17336"/>
                </a:lnTo>
              </a:path>
            </a:pathLst>
          </a:custGeom>
          <a:noFill/>
          <a:ln cap="flat" cmpd="sng" w="1905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8" name="Google Shape;658;p56"/>
          <p:cNvSpPr/>
          <p:nvPr/>
        </p:nvSpPr>
        <p:spPr>
          <a:xfrm>
            <a:off x="2433650" y="2781300"/>
            <a:ext cx="6034075" cy="1619250"/>
          </a:xfrm>
          <a:custGeom>
            <a:rect b="b" l="l" r="r" t="t"/>
            <a:pathLst>
              <a:path extrusionOk="0" h="64770" w="241363">
                <a:moveTo>
                  <a:pt x="0" y="0"/>
                </a:moveTo>
                <a:lnTo>
                  <a:pt x="0" y="64770"/>
                </a:lnTo>
                <a:lnTo>
                  <a:pt x="236601" y="64770"/>
                </a:lnTo>
                <a:lnTo>
                  <a:pt x="236410" y="27051"/>
                </a:lnTo>
                <a:lnTo>
                  <a:pt x="241363" y="27051"/>
                </a:lnTo>
              </a:path>
            </a:pathLst>
          </a:custGeom>
          <a:noFill/>
          <a:ln cap="flat" cmpd="sng" w="1905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9" name="Google Shape;659;p56"/>
          <p:cNvSpPr txBox="1"/>
          <p:nvPr/>
        </p:nvSpPr>
        <p:spPr>
          <a:xfrm>
            <a:off x="2439925" y="415285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PB2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0" name="Google Shape;660;p56"/>
          <p:cNvSpPr txBox="1"/>
          <p:nvPr/>
        </p:nvSpPr>
        <p:spPr>
          <a:xfrm>
            <a:off x="2439925" y="4346775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PB10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56"/>
          <p:cNvSpPr txBox="1"/>
          <p:nvPr/>
        </p:nvSpPr>
        <p:spPr>
          <a:xfrm>
            <a:off x="516525" y="414675"/>
            <a:ext cx="20952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Calibri"/>
                <a:ea typeface="Calibri"/>
                <a:cs typeface="Calibri"/>
                <a:sym typeface="Calibri"/>
              </a:rPr>
              <a:t>分解-</a:t>
            </a:r>
            <a:r>
              <a:rPr lang="zh-TW" sz="2400">
                <a:latin typeface="Calibri"/>
                <a:ea typeface="Calibri"/>
                <a:cs typeface="Calibri"/>
                <a:sym typeface="Calibri"/>
              </a:rPr>
              <a:t>馬達1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Google Shape;666;p57"/>
          <p:cNvPicPr preferRelativeResize="0"/>
          <p:nvPr/>
        </p:nvPicPr>
        <p:blipFill rotWithShape="1">
          <a:blip r:embed="rId3">
            <a:alphaModFix/>
          </a:blip>
          <a:srcRect b="20721" l="36430" r="50000" t="52092"/>
          <a:stretch/>
        </p:blipFill>
        <p:spPr>
          <a:xfrm>
            <a:off x="1898493" y="2033508"/>
            <a:ext cx="683803" cy="828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57"/>
          <p:cNvPicPr preferRelativeResize="0"/>
          <p:nvPr/>
        </p:nvPicPr>
        <p:blipFill rotWithShape="1">
          <a:blip r:embed="rId3">
            <a:alphaModFix/>
          </a:blip>
          <a:srcRect b="21100" l="61988" r="30204" t="53043"/>
          <a:stretch/>
        </p:blipFill>
        <p:spPr>
          <a:xfrm rot="-5400000">
            <a:off x="420937" y="2742437"/>
            <a:ext cx="613902" cy="10641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8" name="Google Shape;668;p57"/>
          <p:cNvCxnSpPr/>
          <p:nvPr/>
        </p:nvCxnSpPr>
        <p:spPr>
          <a:xfrm flipH="1" rot="10800000">
            <a:off x="1197444" y="2765641"/>
            <a:ext cx="861000" cy="289200"/>
          </a:xfrm>
          <a:prstGeom prst="bentConnector3">
            <a:avLst>
              <a:gd fmla="val 99992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57"/>
          <p:cNvCxnSpPr/>
          <p:nvPr/>
        </p:nvCxnSpPr>
        <p:spPr>
          <a:xfrm flipH="1" rot="10800000">
            <a:off x="1202780" y="2754020"/>
            <a:ext cx="925500" cy="728700"/>
          </a:xfrm>
          <a:prstGeom prst="bentConnector3">
            <a:avLst>
              <a:gd fmla="val 10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57"/>
          <p:cNvCxnSpPr/>
          <p:nvPr/>
        </p:nvCxnSpPr>
        <p:spPr>
          <a:xfrm>
            <a:off x="103600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57"/>
          <p:cNvCxnSpPr/>
          <p:nvPr/>
        </p:nvCxnSpPr>
        <p:spPr>
          <a:xfrm>
            <a:off x="1116257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2" name="Google Shape;672;p57"/>
          <p:cNvCxnSpPr/>
          <p:nvPr/>
        </p:nvCxnSpPr>
        <p:spPr>
          <a:xfrm>
            <a:off x="119651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3" name="Google Shape;673;p57"/>
          <p:cNvCxnSpPr/>
          <p:nvPr/>
        </p:nvCxnSpPr>
        <p:spPr>
          <a:xfrm>
            <a:off x="127676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4" name="Google Shape;674;p57"/>
          <p:cNvCxnSpPr/>
          <p:nvPr/>
        </p:nvCxnSpPr>
        <p:spPr>
          <a:xfrm>
            <a:off x="135701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5" name="Google Shape;675;p57"/>
          <p:cNvCxnSpPr/>
          <p:nvPr/>
        </p:nvCxnSpPr>
        <p:spPr>
          <a:xfrm>
            <a:off x="14372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57"/>
          <p:cNvCxnSpPr/>
          <p:nvPr/>
        </p:nvCxnSpPr>
        <p:spPr>
          <a:xfrm>
            <a:off x="274991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57"/>
          <p:cNvCxnSpPr/>
          <p:nvPr/>
        </p:nvCxnSpPr>
        <p:spPr>
          <a:xfrm>
            <a:off x="28301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8" name="Google Shape;678;p57"/>
          <p:cNvCxnSpPr/>
          <p:nvPr/>
        </p:nvCxnSpPr>
        <p:spPr>
          <a:xfrm>
            <a:off x="291042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9" name="Google Shape;679;p57"/>
          <p:cNvCxnSpPr/>
          <p:nvPr/>
        </p:nvCxnSpPr>
        <p:spPr>
          <a:xfrm>
            <a:off x="299067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0" name="Google Shape;680;p57"/>
          <p:cNvCxnSpPr/>
          <p:nvPr/>
        </p:nvCxnSpPr>
        <p:spPr>
          <a:xfrm>
            <a:off x="307092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1" name="Google Shape;681;p57"/>
          <p:cNvCxnSpPr/>
          <p:nvPr/>
        </p:nvCxnSpPr>
        <p:spPr>
          <a:xfrm>
            <a:off x="3151179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57"/>
          <p:cNvCxnSpPr/>
          <p:nvPr/>
        </p:nvCxnSpPr>
        <p:spPr>
          <a:xfrm>
            <a:off x="1041382" y="1810691"/>
            <a:ext cx="957900" cy="745800"/>
          </a:xfrm>
          <a:prstGeom prst="bentConnector3">
            <a:avLst>
              <a:gd fmla="val -561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57"/>
          <p:cNvCxnSpPr/>
          <p:nvPr/>
        </p:nvCxnSpPr>
        <p:spPr>
          <a:xfrm flipH="1" rot="-5400000">
            <a:off x="1309005" y="1946891"/>
            <a:ext cx="826800" cy="554400"/>
          </a:xfrm>
          <a:prstGeom prst="bentConnector3">
            <a:avLst>
              <a:gd fmla="val 100011" name="adj1"/>
            </a:avLst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4" name="Google Shape;684;p57"/>
          <p:cNvCxnSpPr/>
          <p:nvPr/>
        </p:nvCxnSpPr>
        <p:spPr>
          <a:xfrm rot="5400000">
            <a:off x="2261193" y="2048265"/>
            <a:ext cx="745800" cy="247500"/>
          </a:xfrm>
          <a:prstGeom prst="bentConnector3">
            <a:avLst>
              <a:gd fmla="val 100005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5" name="Google Shape;685;p57"/>
          <p:cNvCxnSpPr/>
          <p:nvPr/>
        </p:nvCxnSpPr>
        <p:spPr>
          <a:xfrm rot="5400000">
            <a:off x="2436599" y="1901070"/>
            <a:ext cx="809400" cy="640200"/>
          </a:xfrm>
          <a:prstGeom prst="bentConnector3">
            <a:avLst>
              <a:gd fmla="val 100009" name="adj1"/>
            </a:avLst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6" name="Google Shape;686;p57"/>
          <p:cNvSpPr/>
          <p:nvPr/>
        </p:nvSpPr>
        <p:spPr>
          <a:xfrm>
            <a:off x="858433" y="1562028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57"/>
          <p:cNvSpPr/>
          <p:nvPr/>
        </p:nvSpPr>
        <p:spPr>
          <a:xfrm>
            <a:off x="2582288" y="1573623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57"/>
          <p:cNvSpPr txBox="1"/>
          <p:nvPr/>
        </p:nvSpPr>
        <p:spPr>
          <a:xfrm>
            <a:off x="1756219" y="1509930"/>
            <a:ext cx="683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馬達線組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89" name="Google Shape;689;p57"/>
          <p:cNvCxnSpPr>
            <a:stCxn id="688" idx="1"/>
            <a:endCxn id="686" idx="6"/>
          </p:cNvCxnSpPr>
          <p:nvPr/>
        </p:nvCxnSpPr>
        <p:spPr>
          <a:xfrm flipH="1">
            <a:off x="1613719" y="1654530"/>
            <a:ext cx="142500" cy="5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0" name="Google Shape;690;p57"/>
          <p:cNvCxnSpPr>
            <a:stCxn id="688" idx="3"/>
            <a:endCxn id="687" idx="2"/>
          </p:cNvCxnSpPr>
          <p:nvPr/>
        </p:nvCxnSpPr>
        <p:spPr>
          <a:xfrm>
            <a:off x="2439919" y="1654530"/>
            <a:ext cx="142500" cy="6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91" name="Google Shape;691;p57"/>
          <p:cNvPicPr preferRelativeResize="0"/>
          <p:nvPr/>
        </p:nvPicPr>
        <p:blipFill rotWithShape="1">
          <a:blip r:embed="rId4">
            <a:alphaModFix/>
          </a:blip>
          <a:srcRect b="3917" l="11614" r="11414" t="3908"/>
          <a:stretch/>
        </p:blipFill>
        <p:spPr>
          <a:xfrm>
            <a:off x="5565600" y="575450"/>
            <a:ext cx="3126750" cy="37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57"/>
          <p:cNvSpPr txBox="1"/>
          <p:nvPr/>
        </p:nvSpPr>
        <p:spPr>
          <a:xfrm>
            <a:off x="1508775" y="440055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PA6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57"/>
          <p:cNvSpPr txBox="1"/>
          <p:nvPr/>
        </p:nvSpPr>
        <p:spPr>
          <a:xfrm>
            <a:off x="1508775" y="463155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PA7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" name="Google Shape;694;p57"/>
          <p:cNvSpPr txBox="1"/>
          <p:nvPr/>
        </p:nvSpPr>
        <p:spPr>
          <a:xfrm>
            <a:off x="516525" y="414675"/>
            <a:ext cx="20952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Calibri"/>
                <a:ea typeface="Calibri"/>
                <a:cs typeface="Calibri"/>
                <a:sym typeface="Calibri"/>
              </a:rPr>
              <a:t>分解-</a:t>
            </a:r>
            <a:r>
              <a:rPr lang="zh-TW" sz="2400">
                <a:latin typeface="Calibri"/>
                <a:ea typeface="Calibri"/>
                <a:cs typeface="Calibri"/>
                <a:sym typeface="Calibri"/>
              </a:rPr>
              <a:t>編碼器0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57"/>
          <p:cNvSpPr/>
          <p:nvPr/>
        </p:nvSpPr>
        <p:spPr>
          <a:xfrm>
            <a:off x="1281125" y="1819275"/>
            <a:ext cx="7572375" cy="2919425"/>
          </a:xfrm>
          <a:custGeom>
            <a:rect b="b" l="l" r="r" t="t"/>
            <a:pathLst>
              <a:path extrusionOk="0" h="116777" w="302895">
                <a:moveTo>
                  <a:pt x="0" y="0"/>
                </a:moveTo>
                <a:lnTo>
                  <a:pt x="0" y="39243"/>
                </a:lnTo>
                <a:lnTo>
                  <a:pt x="7620" y="39243"/>
                </a:lnTo>
                <a:lnTo>
                  <a:pt x="7620" y="116777"/>
                </a:lnTo>
                <a:lnTo>
                  <a:pt x="202120" y="116777"/>
                </a:lnTo>
                <a:lnTo>
                  <a:pt x="302895" y="116777"/>
                </a:lnTo>
                <a:lnTo>
                  <a:pt x="302895" y="44577"/>
                </a:lnTo>
                <a:lnTo>
                  <a:pt x="287274" y="44577"/>
                </a:lnTo>
                <a:lnTo>
                  <a:pt x="287274" y="42291"/>
                </a:lnTo>
              </a:path>
            </a:pathLst>
          </a:cu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6" name="Google Shape;696;p57"/>
          <p:cNvSpPr/>
          <p:nvPr/>
        </p:nvSpPr>
        <p:spPr>
          <a:xfrm>
            <a:off x="1200150" y="1807250"/>
            <a:ext cx="7591425" cy="2828925"/>
          </a:xfrm>
          <a:custGeom>
            <a:rect b="b" l="l" r="r" t="t"/>
            <a:pathLst>
              <a:path extrusionOk="0" h="113157" w="303657">
                <a:moveTo>
                  <a:pt x="0" y="0"/>
                </a:moveTo>
                <a:lnTo>
                  <a:pt x="0" y="42862"/>
                </a:lnTo>
                <a:lnTo>
                  <a:pt x="8001" y="42862"/>
                </a:lnTo>
                <a:lnTo>
                  <a:pt x="7811" y="113157"/>
                </a:lnTo>
                <a:lnTo>
                  <a:pt x="303657" y="113157"/>
                </a:lnTo>
                <a:lnTo>
                  <a:pt x="303657" y="40195"/>
                </a:lnTo>
                <a:lnTo>
                  <a:pt x="290513" y="40195"/>
                </a:lnTo>
                <a:lnTo>
                  <a:pt x="290703" y="38290"/>
                </a:lnTo>
              </a:path>
            </a:pathLst>
          </a:custGeom>
          <a:noFill/>
          <a:ln cap="flat" cmpd="sng" w="19050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58"/>
          <p:cNvPicPr preferRelativeResize="0"/>
          <p:nvPr/>
        </p:nvPicPr>
        <p:blipFill rotWithShape="1">
          <a:blip r:embed="rId3">
            <a:alphaModFix/>
          </a:blip>
          <a:srcRect b="20721" l="36430" r="50000" t="52092"/>
          <a:stretch/>
        </p:blipFill>
        <p:spPr>
          <a:xfrm>
            <a:off x="1898493" y="2033508"/>
            <a:ext cx="683803" cy="828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58"/>
          <p:cNvPicPr preferRelativeResize="0"/>
          <p:nvPr/>
        </p:nvPicPr>
        <p:blipFill rotWithShape="1">
          <a:blip r:embed="rId3">
            <a:alphaModFix/>
          </a:blip>
          <a:srcRect b="21100" l="61988" r="30204" t="53043"/>
          <a:stretch/>
        </p:blipFill>
        <p:spPr>
          <a:xfrm rot="-5400000">
            <a:off x="420937" y="2742437"/>
            <a:ext cx="613902" cy="10641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3" name="Google Shape;703;p58"/>
          <p:cNvCxnSpPr/>
          <p:nvPr/>
        </p:nvCxnSpPr>
        <p:spPr>
          <a:xfrm flipH="1" rot="10800000">
            <a:off x="1197444" y="2765641"/>
            <a:ext cx="861000" cy="289200"/>
          </a:xfrm>
          <a:prstGeom prst="bentConnector3">
            <a:avLst>
              <a:gd fmla="val 99992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4" name="Google Shape;704;p58"/>
          <p:cNvCxnSpPr/>
          <p:nvPr/>
        </p:nvCxnSpPr>
        <p:spPr>
          <a:xfrm flipH="1" rot="10800000">
            <a:off x="1202780" y="2754020"/>
            <a:ext cx="925500" cy="728700"/>
          </a:xfrm>
          <a:prstGeom prst="bentConnector3">
            <a:avLst>
              <a:gd fmla="val 10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5" name="Google Shape;705;p58"/>
          <p:cNvCxnSpPr/>
          <p:nvPr/>
        </p:nvCxnSpPr>
        <p:spPr>
          <a:xfrm>
            <a:off x="103600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6" name="Google Shape;706;p58"/>
          <p:cNvCxnSpPr/>
          <p:nvPr/>
        </p:nvCxnSpPr>
        <p:spPr>
          <a:xfrm>
            <a:off x="1116257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7" name="Google Shape;707;p58"/>
          <p:cNvCxnSpPr/>
          <p:nvPr/>
        </p:nvCxnSpPr>
        <p:spPr>
          <a:xfrm>
            <a:off x="119651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8" name="Google Shape;708;p58"/>
          <p:cNvCxnSpPr/>
          <p:nvPr/>
        </p:nvCxnSpPr>
        <p:spPr>
          <a:xfrm>
            <a:off x="127676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9" name="Google Shape;709;p58"/>
          <p:cNvCxnSpPr/>
          <p:nvPr/>
        </p:nvCxnSpPr>
        <p:spPr>
          <a:xfrm>
            <a:off x="135701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0" name="Google Shape;710;p58"/>
          <p:cNvCxnSpPr/>
          <p:nvPr/>
        </p:nvCxnSpPr>
        <p:spPr>
          <a:xfrm>
            <a:off x="14372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1" name="Google Shape;711;p58"/>
          <p:cNvCxnSpPr/>
          <p:nvPr/>
        </p:nvCxnSpPr>
        <p:spPr>
          <a:xfrm>
            <a:off x="2749915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58"/>
          <p:cNvCxnSpPr/>
          <p:nvPr/>
        </p:nvCxnSpPr>
        <p:spPr>
          <a:xfrm>
            <a:off x="2830168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58"/>
          <p:cNvCxnSpPr/>
          <p:nvPr/>
        </p:nvCxnSpPr>
        <p:spPr>
          <a:xfrm>
            <a:off x="2910420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58"/>
          <p:cNvCxnSpPr/>
          <p:nvPr/>
        </p:nvCxnSpPr>
        <p:spPr>
          <a:xfrm>
            <a:off x="2990673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5" name="Google Shape;715;p58"/>
          <p:cNvCxnSpPr/>
          <p:nvPr/>
        </p:nvCxnSpPr>
        <p:spPr>
          <a:xfrm>
            <a:off x="3070926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6" name="Google Shape;716;p58"/>
          <p:cNvCxnSpPr/>
          <p:nvPr/>
        </p:nvCxnSpPr>
        <p:spPr>
          <a:xfrm>
            <a:off x="3151179" y="1625634"/>
            <a:ext cx="0" cy="1851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7" name="Google Shape;717;p58"/>
          <p:cNvCxnSpPr/>
          <p:nvPr/>
        </p:nvCxnSpPr>
        <p:spPr>
          <a:xfrm>
            <a:off x="1041382" y="1810691"/>
            <a:ext cx="957900" cy="745800"/>
          </a:xfrm>
          <a:prstGeom prst="bentConnector3">
            <a:avLst>
              <a:gd fmla="val -561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8" name="Google Shape;718;p58"/>
          <p:cNvCxnSpPr/>
          <p:nvPr/>
        </p:nvCxnSpPr>
        <p:spPr>
          <a:xfrm flipH="1" rot="-5400000">
            <a:off x="1309005" y="1946891"/>
            <a:ext cx="826800" cy="554400"/>
          </a:xfrm>
          <a:prstGeom prst="bentConnector3">
            <a:avLst>
              <a:gd fmla="val 100011" name="adj1"/>
            </a:avLst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9" name="Google Shape;719;p58"/>
          <p:cNvCxnSpPr/>
          <p:nvPr/>
        </p:nvCxnSpPr>
        <p:spPr>
          <a:xfrm rot="5400000">
            <a:off x="2261193" y="2048265"/>
            <a:ext cx="745800" cy="247500"/>
          </a:xfrm>
          <a:prstGeom prst="bentConnector3">
            <a:avLst>
              <a:gd fmla="val 100005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0" name="Google Shape;720;p58"/>
          <p:cNvCxnSpPr/>
          <p:nvPr/>
        </p:nvCxnSpPr>
        <p:spPr>
          <a:xfrm rot="5400000">
            <a:off x="2436599" y="1901070"/>
            <a:ext cx="809400" cy="640200"/>
          </a:xfrm>
          <a:prstGeom prst="bentConnector3">
            <a:avLst>
              <a:gd fmla="val 100009" name="adj1"/>
            </a:avLst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1" name="Google Shape;721;p58"/>
          <p:cNvSpPr/>
          <p:nvPr/>
        </p:nvSpPr>
        <p:spPr>
          <a:xfrm>
            <a:off x="858433" y="1562028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58"/>
          <p:cNvSpPr/>
          <p:nvPr/>
        </p:nvSpPr>
        <p:spPr>
          <a:xfrm>
            <a:off x="2582288" y="1573623"/>
            <a:ext cx="755400" cy="289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58"/>
          <p:cNvSpPr txBox="1"/>
          <p:nvPr/>
        </p:nvSpPr>
        <p:spPr>
          <a:xfrm>
            <a:off x="1756219" y="1509930"/>
            <a:ext cx="683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馬達線組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24" name="Google Shape;724;p58"/>
          <p:cNvCxnSpPr>
            <a:stCxn id="723" idx="1"/>
            <a:endCxn id="721" idx="6"/>
          </p:cNvCxnSpPr>
          <p:nvPr/>
        </p:nvCxnSpPr>
        <p:spPr>
          <a:xfrm flipH="1">
            <a:off x="1613719" y="1654530"/>
            <a:ext cx="142500" cy="5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5" name="Google Shape;725;p58"/>
          <p:cNvCxnSpPr>
            <a:stCxn id="723" idx="3"/>
            <a:endCxn id="722" idx="2"/>
          </p:cNvCxnSpPr>
          <p:nvPr/>
        </p:nvCxnSpPr>
        <p:spPr>
          <a:xfrm>
            <a:off x="2439919" y="1654530"/>
            <a:ext cx="142500" cy="6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26" name="Google Shape;726;p58"/>
          <p:cNvPicPr preferRelativeResize="0"/>
          <p:nvPr/>
        </p:nvPicPr>
        <p:blipFill rotWithShape="1">
          <a:blip r:embed="rId4">
            <a:alphaModFix/>
          </a:blip>
          <a:srcRect b="3917" l="11614" r="11414" t="3908"/>
          <a:stretch/>
        </p:blipFill>
        <p:spPr>
          <a:xfrm>
            <a:off x="5565600" y="575450"/>
            <a:ext cx="3126750" cy="37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p58"/>
          <p:cNvSpPr/>
          <p:nvPr/>
        </p:nvSpPr>
        <p:spPr>
          <a:xfrm>
            <a:off x="2914650" y="1814525"/>
            <a:ext cx="6005525" cy="3019425"/>
          </a:xfrm>
          <a:custGeom>
            <a:rect b="b" l="l" r="r" t="t"/>
            <a:pathLst>
              <a:path extrusionOk="0" h="120777" w="240221">
                <a:moveTo>
                  <a:pt x="0" y="0"/>
                </a:moveTo>
                <a:lnTo>
                  <a:pt x="0" y="58483"/>
                </a:lnTo>
                <a:lnTo>
                  <a:pt x="10287" y="58483"/>
                </a:lnTo>
                <a:lnTo>
                  <a:pt x="10287" y="120777"/>
                </a:lnTo>
                <a:lnTo>
                  <a:pt x="240221" y="120777"/>
                </a:lnTo>
                <a:lnTo>
                  <a:pt x="240221" y="49149"/>
                </a:lnTo>
                <a:lnTo>
                  <a:pt x="221933" y="49149"/>
                </a:lnTo>
                <a:lnTo>
                  <a:pt x="222123" y="47244"/>
                </a:lnTo>
              </a:path>
            </a:pathLst>
          </a:cu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28" name="Google Shape;728;p58"/>
          <p:cNvSpPr/>
          <p:nvPr/>
        </p:nvSpPr>
        <p:spPr>
          <a:xfrm>
            <a:off x="2995625" y="1819275"/>
            <a:ext cx="2700325" cy="1395425"/>
          </a:xfrm>
          <a:custGeom>
            <a:rect b="b" l="l" r="r" t="t"/>
            <a:pathLst>
              <a:path extrusionOk="0" h="55817" w="108013">
                <a:moveTo>
                  <a:pt x="108013" y="55817"/>
                </a:moveTo>
                <a:lnTo>
                  <a:pt x="0" y="55817"/>
                </a:lnTo>
                <a:lnTo>
                  <a:pt x="0" y="0"/>
                </a:lnTo>
              </a:path>
            </a:pathLst>
          </a:cu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29" name="Google Shape;729;p58"/>
          <p:cNvSpPr txBox="1"/>
          <p:nvPr/>
        </p:nvSpPr>
        <p:spPr>
          <a:xfrm>
            <a:off x="3070925" y="3914300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PB6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0" name="Google Shape;730;p58"/>
          <p:cNvSpPr txBox="1"/>
          <p:nvPr/>
        </p:nvSpPr>
        <p:spPr>
          <a:xfrm>
            <a:off x="2868525" y="2747275"/>
            <a:ext cx="4905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PB7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58"/>
          <p:cNvSpPr txBox="1"/>
          <p:nvPr/>
        </p:nvSpPr>
        <p:spPr>
          <a:xfrm>
            <a:off x="516525" y="414675"/>
            <a:ext cx="20952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Calibri"/>
                <a:ea typeface="Calibri"/>
                <a:cs typeface="Calibri"/>
                <a:sym typeface="Calibri"/>
              </a:rPr>
              <a:t>分解-編碼器1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零件清單3</a:t>
            </a:r>
            <a:endParaRPr/>
          </a:p>
        </p:txBody>
      </p:sp>
      <p:graphicFrame>
        <p:nvGraphicFramePr>
          <p:cNvPr id="152" name="Google Shape;152;p17"/>
          <p:cNvGraphicFramePr/>
          <p:nvPr/>
        </p:nvGraphicFramePr>
        <p:xfrm>
          <a:off x="1960875" y="110224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{175BA991-039F-461A-A5F0-9E240C3BE96D}</a:tableStyleId>
              </a:tblPr>
              <a:tblGrid>
                <a:gridCol w="2611125"/>
                <a:gridCol w="2611125"/>
              </a:tblGrid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長積木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10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中積木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20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短積木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90度積木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固定架積木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雙排長積木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雙排短積木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M4x10螺絲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50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M4螺帽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50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M3x10螺絲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M3螺帽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/>
                        <a:t>10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基線版小車組裝</a:t>
            </a:r>
            <a:endParaRPr/>
          </a:p>
        </p:txBody>
      </p:sp>
      <p:sp>
        <p:nvSpPr>
          <p:cNvPr id="158" name="Google Shape;158;p18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積木可自由組合，自行照需求改裝~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車體組裝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注意事項</a:t>
            </a:r>
            <a:endParaRPr/>
          </a:p>
        </p:txBody>
      </p:sp>
      <p:sp>
        <p:nvSpPr>
          <p:cNvPr id="169" name="Google Shape;169;p20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前方有實體小車可</a:t>
            </a:r>
            <a:r>
              <a:rPr b="1" lang="zh-TW" sz="2400"/>
              <a:t>參考</a:t>
            </a:r>
            <a:endParaRPr b="1"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TW" sz="2400"/>
              <a:t>照自己意思組裝是可以的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需注意圖例上積木的上下交疊次序。若沒注意到，組裝時可能會差一片積木的厚度。（參閱下頁）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90度積木有一面8孔、一面5孔，有時會有差。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零件清單3上的備品都很多，可以再領取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>
            <p:ph type="title"/>
          </p:nvPr>
        </p:nvSpPr>
        <p:spPr>
          <a:xfrm>
            <a:off x="819150" y="493850"/>
            <a:ext cx="75057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萬向輪架x1</a:t>
            </a:r>
            <a:endParaRPr/>
          </a:p>
        </p:txBody>
      </p:sp>
      <p:sp>
        <p:nvSpPr>
          <p:cNvPr id="175" name="Google Shape;175;p21"/>
          <p:cNvSpPr txBox="1"/>
          <p:nvPr>
            <p:ph idx="1" type="body"/>
          </p:nvPr>
        </p:nvSpPr>
        <p:spPr>
          <a:xfrm>
            <a:off x="819150" y="1414850"/>
            <a:ext cx="75057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t/>
            </a:r>
            <a:endParaRPr sz="2400"/>
          </a:p>
        </p:txBody>
      </p:sp>
      <p:pic>
        <p:nvPicPr>
          <p:cNvPr id="176" name="Google Shape;17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9724" y="1229375"/>
            <a:ext cx="3824550" cy="339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1"/>
          <p:cNvSpPr txBox="1"/>
          <p:nvPr/>
        </p:nvSpPr>
        <p:spPr>
          <a:xfrm>
            <a:off x="2931350" y="1836975"/>
            <a:ext cx="3831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上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1"/>
          <p:cNvSpPr txBox="1"/>
          <p:nvPr/>
        </p:nvSpPr>
        <p:spPr>
          <a:xfrm>
            <a:off x="3681775" y="1293675"/>
            <a:ext cx="3831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下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9" name="Google Shape;179;p21"/>
          <p:cNvCxnSpPr>
            <a:stCxn id="178" idx="3"/>
          </p:cNvCxnSpPr>
          <p:nvPr/>
        </p:nvCxnSpPr>
        <p:spPr>
          <a:xfrm>
            <a:off x="4064875" y="1485225"/>
            <a:ext cx="226500" cy="297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" name="Google Shape;180;p21"/>
          <p:cNvCxnSpPr>
            <a:stCxn id="177" idx="3"/>
          </p:cNvCxnSpPr>
          <p:nvPr/>
        </p:nvCxnSpPr>
        <p:spPr>
          <a:xfrm>
            <a:off x="3314450" y="2028525"/>
            <a:ext cx="382800" cy="293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